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8" r:id="rId4"/>
  </p:sldMasterIdLst>
  <p:notesMasterIdLst>
    <p:notesMasterId r:id="rId23"/>
  </p:notesMasterIdLst>
  <p:sldIdLst>
    <p:sldId id="747" r:id="rId5"/>
    <p:sldId id="746" r:id="rId6"/>
    <p:sldId id="1964" r:id="rId7"/>
    <p:sldId id="1965" r:id="rId8"/>
    <p:sldId id="1948" r:id="rId9"/>
    <p:sldId id="1945" r:id="rId10"/>
    <p:sldId id="1962" r:id="rId11"/>
    <p:sldId id="1949" r:id="rId12"/>
    <p:sldId id="1947" r:id="rId13"/>
    <p:sldId id="1953" r:id="rId14"/>
    <p:sldId id="1952" r:id="rId15"/>
    <p:sldId id="1951" r:id="rId16"/>
    <p:sldId id="1950" r:id="rId17"/>
    <p:sldId id="1954" r:id="rId18"/>
    <p:sldId id="1966" r:id="rId19"/>
    <p:sldId id="1955" r:id="rId20"/>
    <p:sldId id="1967" r:id="rId21"/>
    <p:sldId id="1968" r:id="rId22"/>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9E79411D-C17E-4131-9F58-C05F2108CBDC}">
          <p14:sldIdLst>
            <p14:sldId id="747"/>
            <p14:sldId id="746"/>
            <p14:sldId id="1964"/>
            <p14:sldId id="1965"/>
            <p14:sldId id="1948"/>
            <p14:sldId id="1945"/>
            <p14:sldId id="1962"/>
            <p14:sldId id="1949"/>
            <p14:sldId id="1947"/>
            <p14:sldId id="1953"/>
            <p14:sldId id="1952"/>
            <p14:sldId id="1951"/>
            <p14:sldId id="1950"/>
            <p14:sldId id="1954"/>
            <p14:sldId id="1966"/>
            <p14:sldId id="1955"/>
            <p14:sldId id="1967"/>
            <p14:sldId id="19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33CCCC"/>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4406" autoAdjust="0"/>
  </p:normalViewPr>
  <p:slideViewPr>
    <p:cSldViewPr snapToGrid="0">
      <p:cViewPr varScale="1">
        <p:scale>
          <a:sx n="68" d="100"/>
          <a:sy n="68" d="100"/>
        </p:scale>
        <p:origin x="1032" y="36"/>
      </p:cViewPr>
      <p:guideLst/>
    </p:cSldViewPr>
  </p:slideViewPr>
  <p:notesTextViewPr>
    <p:cViewPr>
      <p:scale>
        <a:sx n="1" d="1"/>
        <a:sy n="1" d="1"/>
      </p:scale>
      <p:origin x="0" y="-201"/>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7311"/>
          </a:xfrm>
          <a:prstGeom prst="rect">
            <a:avLst/>
          </a:prstGeom>
        </p:spPr>
        <p:txBody>
          <a:bodyPr vert="horz" lIns="91440" tIns="45720" rIns="91440" bIns="45720" rtlCol="0"/>
          <a:lstStyle>
            <a:lvl1pPr algn="r">
              <a:defRPr sz="1200"/>
            </a:lvl1pPr>
          </a:lstStyle>
          <a:p>
            <a:fld id="{3710FDA3-14D0-4447-9801-CA9AB22603C2}" type="datetimeFigureOut">
              <a:rPr lang="en-US" smtClean="0"/>
              <a:t>1/13/2021</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8"/>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E424C305-855B-49F1-8D80-F00D8584C263}" type="slidenum">
              <a:rPr lang="en-US" smtClean="0"/>
              <a:t>‹#›</a:t>
            </a:fld>
            <a:endParaRPr lang="en-US"/>
          </a:p>
        </p:txBody>
      </p:sp>
    </p:spTree>
    <p:extLst>
      <p:ext uri="{BB962C8B-B14F-4D97-AF65-F5344CB8AC3E}">
        <p14:creationId xmlns:p14="http://schemas.microsoft.com/office/powerpoint/2010/main" val="2735086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itness.mercola.com/sites/fitness/archive/2013/06/14/barefoot-running-bad-or-beneficial.aspx"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powerofpositivity.com/bare-feet-surprising-benefit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Century Gothic" panose="020B0502020202020204" pitchFamily="34" charset="0"/>
              </a:rPr>
              <a:t>Hello everyone and welcome to the last part of the day the educator wellness plenary – this is a time for you to sample some self-care strategies to destress the distress going on around you.  We recognize that Self-care is an individual thing and we hope you might add something new to your repertoire of self-care by attending today</a:t>
            </a:r>
          </a:p>
          <a:p>
            <a:r>
              <a:rPr lang="en-US" sz="800" dirty="0">
                <a:latin typeface="Century Gothic" panose="020B0502020202020204" pitchFamily="34" charset="0"/>
              </a:rPr>
              <a:t>Last time if you were with us, we introduced the 4 Pillars of a Healthy Mind (from the center of HM), practiced the foundations of mindfulness and introduced NVC as a way to resolve conflict and encourage positive relationship building</a:t>
            </a:r>
          </a:p>
          <a:p>
            <a:endParaRPr lang="en-US" sz="800" dirty="0">
              <a:latin typeface="Century Gothic" panose="020B0502020202020204" pitchFamily="34" charset="0"/>
            </a:endParaRPr>
          </a:p>
          <a:p>
            <a:r>
              <a:rPr lang="en-US" sz="800" dirty="0">
                <a:latin typeface="Century Gothic" panose="020B0502020202020204" pitchFamily="34" charset="0"/>
              </a:rPr>
              <a:t>This afternoon as the title says we will take a self-care moment to reduce your stress and anxiety through mindfulness and movement.</a:t>
            </a:r>
          </a:p>
          <a:p>
            <a:endParaRPr lang="en-US" sz="800" dirty="0">
              <a:latin typeface="Century Gothic" panose="020B0502020202020204" pitchFamily="34" charset="0"/>
            </a:endParaRPr>
          </a:p>
          <a:p>
            <a:r>
              <a:rPr lang="en-US" sz="800" dirty="0">
                <a:latin typeface="Century Gothic" panose="020B0502020202020204" pitchFamily="34" charset="0"/>
              </a:rPr>
              <a:t>I am Cristy Clouse – the VP of Innovations </a:t>
            </a:r>
            <a:r>
              <a:rPr lang="en-US" sz="800" dirty="0" err="1">
                <a:latin typeface="Century Gothic" panose="020B0502020202020204" pitchFamily="34" charset="0"/>
              </a:rPr>
              <a:t>CalTACPBIS</a:t>
            </a:r>
            <a:r>
              <a:rPr lang="en-US" sz="800" dirty="0">
                <a:latin typeface="Century Gothic" panose="020B0502020202020204" pitchFamily="34" charset="0"/>
              </a:rPr>
              <a:t> and Coordinator of PBIS trainings.  I have been in education for over thirty years but I must say My life changed 20 years ago when I became a PBIS coach at my school site, then district, then county office.  During my thirty years in education I practiced yoga as my self-care go-to and have even taught yoga to my middle school students, - which I must say I needed to destress my distress with yoga after I taught those MS students yoga….!</a:t>
            </a:r>
          </a:p>
          <a:p>
            <a:endParaRPr lang="en-US" sz="800" dirty="0">
              <a:latin typeface="Century Gothic" panose="020B0502020202020204" pitchFamily="34" charset="0"/>
            </a:endParaRPr>
          </a:p>
          <a:p>
            <a:pPr marL="382905" marR="318135" algn="ctr" fontAlgn="base">
              <a:lnSpc>
                <a:spcPts val="1440"/>
              </a:lnSpc>
              <a:spcBef>
                <a:spcPts val="0"/>
              </a:spcBef>
              <a:spcAft>
                <a:spcPts val="0"/>
              </a:spcAft>
            </a:pPr>
            <a:r>
              <a:rPr lang="en-US" sz="800" b="1" spc="75" dirty="0">
                <a:solidFill>
                  <a:srgbClr val="333333"/>
                </a:solidFill>
                <a:effectLst/>
                <a:latin typeface="Century Gothic" panose="020B0502020202020204" pitchFamily="34" charset="0"/>
                <a:ea typeface="Cambria" panose="02040503050406030204" pitchFamily="18" charset="0"/>
                <a:cs typeface="Arial" panose="020B0604020202020204" pitchFamily="34" charset="0"/>
              </a:rPr>
              <a:t>Cultivate Your Well-Being Through Traumatic Times</a:t>
            </a:r>
            <a:endParaRPr lang="en-US" sz="800" b="1" dirty="0">
              <a:effectLst/>
              <a:latin typeface="Century Gothic" panose="020B0502020202020204" pitchFamily="34" charset="0"/>
              <a:ea typeface="Cambria" panose="02040503050406030204" pitchFamily="18" charset="0"/>
              <a:cs typeface="Cambria" panose="02040503050406030204" pitchFamily="18" charset="0"/>
            </a:endParaRPr>
          </a:p>
          <a:p>
            <a:pPr marL="342900" marR="0" lvl="0" indent="-342900" fontAlgn="base">
              <a:spcBef>
                <a:spcPts val="0"/>
              </a:spcBef>
              <a:spcAft>
                <a:spcPts val="0"/>
              </a:spcAft>
              <a:buFont typeface="Symbol" panose="05050102010706020507" pitchFamily="18" charset="2"/>
              <a:buBlip>
                <a:blip r:embed="rId3"/>
              </a:buBlip>
            </a:pPr>
            <a:r>
              <a:rPr lang="en-US" sz="800" i="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Trauma is any deeply distressing or disturbing experience that overwhelms a person’s capacity to cope. </a:t>
            </a:r>
            <a:endParaRPr lang="en-US" sz="800" dirty="0">
              <a:effectLst/>
              <a:latin typeface="Century Gothic" panose="020B050202020202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Blip>
                <a:blip r:embed="rId3"/>
              </a:buBlip>
            </a:pPr>
            <a:r>
              <a:rPr lang="en-US" sz="800" dirty="0">
                <a:solidFill>
                  <a:srgbClr val="000000"/>
                </a:solidFill>
                <a:effectLst/>
                <a:latin typeface="Century Gothic" panose="020B0502020202020204" pitchFamily="34" charset="0"/>
                <a:ea typeface="Calibri" panose="020F0502020204030204" pitchFamily="34" charset="0"/>
              </a:rPr>
              <a:t>Secondary traumatic stress (Vicarious Trauma)is the emotional duress that results when an individual hears about the firsthand trauma experiences of another.</a:t>
            </a:r>
            <a:endParaRPr lang="en-US" sz="800" dirty="0">
              <a:effectLst/>
              <a:latin typeface="Century Gothic" panose="020B0502020202020204" pitchFamily="34" charset="0"/>
              <a:ea typeface="Calibri" panose="020F0502020204030204" pitchFamily="34" charset="0"/>
            </a:endParaRPr>
          </a:p>
          <a:p>
            <a:pPr marL="342900" marR="0" lvl="0" indent="-342900" fontAlgn="base">
              <a:spcBef>
                <a:spcPts val="0"/>
              </a:spcBef>
              <a:spcAft>
                <a:spcPts val="0"/>
              </a:spcAft>
              <a:buFont typeface="Symbol" panose="05050102010706020507" pitchFamily="18" charset="2"/>
              <a:buBlip>
                <a:blip r:embed="rId3"/>
              </a:buBlip>
            </a:pPr>
            <a:r>
              <a:rPr lang="en-US" sz="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Trauma leaves a lasting impression on the mind, body, and brain; Even though the impact of different types of trauma can vary, the body still absorbs the traumatic experience. </a:t>
            </a:r>
            <a:endParaRPr lang="en-US" sz="800" dirty="0">
              <a:effectLst/>
              <a:latin typeface="Century Gothic" panose="020B0502020202020204" pitchFamily="34"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Blip>
                <a:blip r:embed="rId3"/>
              </a:buBlip>
            </a:pPr>
            <a:r>
              <a:rPr lang="en-US" sz="8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Traumatic experiences are stored viscerally, so working through the body and movement is critical in being able to regain some control over the body’s response.</a:t>
            </a:r>
            <a:endParaRPr lang="en-US" sz="800" dirty="0">
              <a:effectLst/>
              <a:latin typeface="Century Gothic" panose="020B0502020202020204" pitchFamily="34" charset="0"/>
              <a:ea typeface="Times New Roman" panose="02020603050405020304" pitchFamily="18" charset="0"/>
            </a:endParaRPr>
          </a:p>
          <a:p>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424C305-855B-49F1-8D80-F00D8584C263}" type="slidenum">
              <a:rPr lang="en-US" smtClean="0"/>
              <a:t>1</a:t>
            </a:fld>
            <a:endParaRPr lang="en-US"/>
          </a:p>
        </p:txBody>
      </p:sp>
    </p:spTree>
    <p:extLst>
      <p:ext uri="{BB962C8B-B14F-4D97-AF65-F5344CB8AC3E}">
        <p14:creationId xmlns:p14="http://schemas.microsoft.com/office/powerpoint/2010/main" val="291097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Invitation for Mindful Movement</a:t>
            </a:r>
          </a:p>
          <a:p>
            <a:r>
              <a:rPr lang="en-US" dirty="0">
                <a:latin typeface="Century Gothic" panose="020B0502020202020204" pitchFamily="34" charset="0"/>
              </a:rPr>
              <a:t>Starting with subtle movements</a:t>
            </a:r>
          </a:p>
          <a:p>
            <a:r>
              <a:rPr lang="en-US" dirty="0">
                <a:latin typeface="Century Gothic" panose="020B0502020202020204" pitchFamily="34" charset="0"/>
              </a:rPr>
              <a:t>Visualization with Nature as our backdrop</a:t>
            </a:r>
          </a:p>
          <a:p>
            <a:r>
              <a:rPr lang="en-US" dirty="0">
                <a:latin typeface="Century Gothic" panose="020B0502020202020204" pitchFamily="34" charset="0"/>
              </a:rPr>
              <a:t>Mountain Pose</a:t>
            </a:r>
          </a:p>
          <a:p>
            <a:r>
              <a:rPr lang="en-US" dirty="0">
                <a:latin typeface="Century Gothic" panose="020B0502020202020204" pitchFamily="34" charset="0"/>
              </a:rPr>
              <a:t>Feet as the Base</a:t>
            </a:r>
          </a:p>
          <a:p>
            <a:r>
              <a:rPr lang="en-US" dirty="0">
                <a:latin typeface="Century Gothic" panose="020B0502020202020204" pitchFamily="34" charset="0"/>
              </a:rPr>
              <a:t>Shoulder rolls</a:t>
            </a:r>
          </a:p>
          <a:p>
            <a:r>
              <a:rPr lang="en-US" dirty="0">
                <a:latin typeface="Century Gothic" panose="020B0502020202020204" pitchFamily="34" charset="0"/>
              </a:rPr>
              <a:t>Neck</a:t>
            </a:r>
          </a:p>
          <a:p>
            <a:r>
              <a:rPr lang="en-US" dirty="0">
                <a:latin typeface="Century Gothic" panose="020B0502020202020204" pitchFamily="34" charset="0"/>
              </a:rPr>
              <a:t>Top of Head – </a:t>
            </a:r>
            <a:r>
              <a:rPr lang="en-US" dirty="0" err="1">
                <a:latin typeface="Century Gothic" panose="020B0502020202020204" pitchFamily="34" charset="0"/>
              </a:rPr>
              <a:t>Peack</a:t>
            </a:r>
            <a:endParaRPr lang="en-US" dirty="0">
              <a:latin typeface="Century Gothic" panose="020B0502020202020204" pitchFamily="34" charset="0"/>
            </a:endParaRPr>
          </a:p>
          <a:p>
            <a:r>
              <a:rPr lang="en-US" dirty="0">
                <a:latin typeface="Century Gothic" panose="020B0502020202020204" pitchFamily="34" charset="0"/>
              </a:rPr>
              <a:t>Natural Breath/ Eyes closed or downward gaze</a:t>
            </a:r>
          </a:p>
          <a:p>
            <a:r>
              <a:rPr lang="en-US" dirty="0">
                <a:latin typeface="Century Gothic" panose="020B0502020202020204" pitchFamily="34" charset="0"/>
              </a:rPr>
              <a:t>What do you notice</a:t>
            </a:r>
          </a:p>
          <a:p>
            <a:r>
              <a:rPr lang="en-US" dirty="0">
                <a:latin typeface="Century Gothic" panose="020B0502020202020204" pitchFamily="34" charset="0"/>
              </a:rPr>
              <a:t>What are you curious about</a:t>
            </a: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10</a:t>
            </a:fld>
            <a:endParaRPr lang="en-US"/>
          </a:p>
        </p:txBody>
      </p:sp>
    </p:spTree>
    <p:extLst>
      <p:ext uri="{BB962C8B-B14F-4D97-AF65-F5344CB8AC3E}">
        <p14:creationId xmlns:p14="http://schemas.microsoft.com/office/powerpoint/2010/main" val="2135805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Visualize your favorite kind of tree </a:t>
            </a:r>
          </a:p>
          <a:p>
            <a:r>
              <a:rPr lang="en-US" dirty="0">
                <a:latin typeface="Century Gothic" panose="020B0502020202020204" pitchFamily="34" charset="0"/>
              </a:rPr>
              <a:t>Pine Tree in Picture</a:t>
            </a:r>
          </a:p>
          <a:p>
            <a:r>
              <a:rPr lang="en-US" dirty="0">
                <a:latin typeface="Century Gothic" panose="020B0502020202020204" pitchFamily="34" charset="0"/>
              </a:rPr>
              <a:t>Olive Tree in my mothers front yard</a:t>
            </a:r>
          </a:p>
          <a:p>
            <a:r>
              <a:rPr lang="en-US" dirty="0">
                <a:latin typeface="Century Gothic" panose="020B0502020202020204" pitchFamily="34" charset="0"/>
              </a:rPr>
              <a:t>Rooting</a:t>
            </a:r>
          </a:p>
          <a:p>
            <a:r>
              <a:rPr lang="en-US" dirty="0">
                <a:latin typeface="Century Gothic" panose="020B0502020202020204" pitchFamily="34" charset="0"/>
              </a:rPr>
              <a:t>Raising branches/arms up and down</a:t>
            </a:r>
          </a:p>
          <a:p>
            <a:r>
              <a:rPr lang="en-US" dirty="0">
                <a:latin typeface="Century Gothic" panose="020B0502020202020204" pitchFamily="34" charset="0"/>
              </a:rPr>
              <a:t>Moving fingers / leaves</a:t>
            </a:r>
          </a:p>
          <a:p>
            <a:r>
              <a:rPr lang="en-US" dirty="0">
                <a:latin typeface="Century Gothic" panose="020B0502020202020204" pitchFamily="34" charset="0"/>
              </a:rPr>
              <a:t>From grounding to balance</a:t>
            </a:r>
          </a:p>
          <a:p>
            <a:r>
              <a:rPr lang="en-US" dirty="0">
                <a:latin typeface="Century Gothic" panose="020B0502020202020204" pitchFamily="34" charset="0"/>
              </a:rPr>
              <a:t>Balancing our brain hemispheres</a:t>
            </a:r>
          </a:p>
          <a:p>
            <a:r>
              <a:rPr lang="en-US" dirty="0">
                <a:latin typeface="Century Gothic" panose="020B0502020202020204" pitchFamily="34" charset="0"/>
              </a:rPr>
              <a:t>Movement of foot</a:t>
            </a:r>
          </a:p>
          <a:p>
            <a:r>
              <a:rPr lang="en-US" dirty="0"/>
              <a:t>Back to standing, grounding, shoulders, neck top of head</a:t>
            </a:r>
          </a:p>
          <a:p>
            <a:r>
              <a:rPr lang="en-US" dirty="0"/>
              <a:t>breath</a:t>
            </a: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11</a:t>
            </a:fld>
            <a:endParaRPr lang="en-US"/>
          </a:p>
        </p:txBody>
      </p:sp>
    </p:spTree>
    <p:extLst>
      <p:ext uri="{BB962C8B-B14F-4D97-AF65-F5344CB8AC3E}">
        <p14:creationId xmlns:p14="http://schemas.microsoft.com/office/powerpoint/2010/main" val="364492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Back to standing, grounding, shoulders, neck top of head</a:t>
            </a:r>
          </a:p>
          <a:p>
            <a:r>
              <a:rPr lang="en-US" dirty="0">
                <a:latin typeface="Century Gothic" panose="020B0502020202020204" pitchFamily="34" charset="0"/>
              </a:rPr>
              <a:t>breath</a:t>
            </a: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12</a:t>
            </a:fld>
            <a:endParaRPr lang="en-US"/>
          </a:p>
        </p:txBody>
      </p:sp>
    </p:spTree>
    <p:extLst>
      <p:ext uri="{BB962C8B-B14F-4D97-AF65-F5344CB8AC3E}">
        <p14:creationId xmlns:p14="http://schemas.microsoft.com/office/powerpoint/2010/main" val="2450238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Before we leave TREE pose</a:t>
            </a:r>
          </a:p>
          <a:p>
            <a:r>
              <a:rPr lang="en-US" dirty="0">
                <a:latin typeface="Century Gothic" panose="020B0502020202020204" pitchFamily="34" charset="0"/>
              </a:rPr>
              <a:t>Lets hug our tree</a:t>
            </a:r>
          </a:p>
          <a:p>
            <a:r>
              <a:rPr lang="en-US" dirty="0">
                <a:latin typeface="Century Gothic" panose="020B0502020202020204" pitchFamily="34" charset="0"/>
              </a:rPr>
              <a:t>Arms stretched out wide</a:t>
            </a:r>
          </a:p>
          <a:p>
            <a:r>
              <a:rPr lang="en-US" dirty="0">
                <a:latin typeface="Century Gothic" panose="020B0502020202020204" pitchFamily="34" charset="0"/>
              </a:rPr>
              <a:t>Cross at the midline</a:t>
            </a:r>
          </a:p>
          <a:p>
            <a:r>
              <a:rPr lang="en-US" dirty="0">
                <a:latin typeface="Century Gothic" panose="020B0502020202020204" pitchFamily="34" charset="0"/>
              </a:rPr>
              <a:t>Hug yourself – squeeze release squeeze release</a:t>
            </a:r>
          </a:p>
        </p:txBody>
      </p:sp>
      <p:sp>
        <p:nvSpPr>
          <p:cNvPr id="4" name="Slide Number Placeholder 3"/>
          <p:cNvSpPr>
            <a:spLocks noGrp="1"/>
          </p:cNvSpPr>
          <p:nvPr>
            <p:ph type="sldNum" sz="quarter" idx="5"/>
          </p:nvPr>
        </p:nvSpPr>
        <p:spPr/>
        <p:txBody>
          <a:bodyPr/>
          <a:lstStyle/>
          <a:p>
            <a:fld id="{E424C305-855B-49F1-8D80-F00D8584C263}" type="slidenum">
              <a:rPr lang="en-US" smtClean="0"/>
              <a:t>13</a:t>
            </a:fld>
            <a:endParaRPr lang="en-US"/>
          </a:p>
        </p:txBody>
      </p:sp>
    </p:spTree>
    <p:extLst>
      <p:ext uri="{BB962C8B-B14F-4D97-AF65-F5344CB8AC3E}">
        <p14:creationId xmlns:p14="http://schemas.microsoft.com/office/powerpoint/2010/main" val="433672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Visualize a willow tree with branches hanging loosely and lightly towards the ground</a:t>
            </a:r>
          </a:p>
          <a:p>
            <a:r>
              <a:rPr lang="en-US" dirty="0">
                <a:latin typeface="Century Gothic" panose="020B0502020202020204" pitchFamily="34" charset="0"/>
              </a:rPr>
              <a:t>Forward bends are the best way to calm your nervous system…calming your parasympathetic nervous system</a:t>
            </a:r>
          </a:p>
          <a:p>
            <a:r>
              <a:rPr lang="en-US" dirty="0">
                <a:latin typeface="Century Gothic" panose="020B0502020202020204" pitchFamily="34" charset="0"/>
              </a:rPr>
              <a:t>Sway in the breeze</a:t>
            </a:r>
          </a:p>
          <a:p>
            <a:r>
              <a:rPr lang="en-US" dirty="0">
                <a:latin typeface="Century Gothic" panose="020B0502020202020204" pitchFamily="34" charset="0"/>
              </a:rPr>
              <a:t>Slowly roll up one vertebrae at a time </a:t>
            </a:r>
          </a:p>
          <a:p>
            <a:r>
              <a:rPr lang="en-US" dirty="0">
                <a:latin typeface="Century Gothic" panose="020B0502020202020204" pitchFamily="34" charset="0"/>
              </a:rPr>
              <a:t>Standing rooting, grounding breath</a:t>
            </a:r>
          </a:p>
        </p:txBody>
      </p:sp>
      <p:sp>
        <p:nvSpPr>
          <p:cNvPr id="4" name="Slide Number Placeholder 3"/>
          <p:cNvSpPr>
            <a:spLocks noGrp="1"/>
          </p:cNvSpPr>
          <p:nvPr>
            <p:ph type="sldNum" sz="quarter" idx="5"/>
          </p:nvPr>
        </p:nvSpPr>
        <p:spPr/>
        <p:txBody>
          <a:bodyPr/>
          <a:lstStyle/>
          <a:p>
            <a:fld id="{E424C305-855B-49F1-8D80-F00D8584C263}" type="slidenum">
              <a:rPr lang="en-US" smtClean="0"/>
              <a:t>14</a:t>
            </a:fld>
            <a:endParaRPr lang="en-US"/>
          </a:p>
        </p:txBody>
      </p:sp>
    </p:spTree>
    <p:extLst>
      <p:ext uri="{BB962C8B-B14F-4D97-AF65-F5344CB8AC3E}">
        <p14:creationId xmlns:p14="http://schemas.microsoft.com/office/powerpoint/2010/main" val="2606216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24C305-855B-49F1-8D80-F00D8584C263}" type="slidenum">
              <a:rPr lang="en-US" smtClean="0"/>
              <a:t>15</a:t>
            </a:fld>
            <a:endParaRPr lang="en-US"/>
          </a:p>
        </p:txBody>
      </p:sp>
    </p:spTree>
    <p:extLst>
      <p:ext uri="{BB962C8B-B14F-4D97-AF65-F5344CB8AC3E}">
        <p14:creationId xmlns:p14="http://schemas.microsoft.com/office/powerpoint/2010/main" val="317494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WALK in Nature</a:t>
            </a:r>
          </a:p>
          <a:p>
            <a:r>
              <a:rPr lang="en-US" dirty="0">
                <a:latin typeface="Century Gothic" panose="020B0502020202020204" pitchFamily="34" charset="0"/>
              </a:rPr>
              <a:t>Barefoot on the grass/sand/?</a:t>
            </a:r>
          </a:p>
          <a:p>
            <a:r>
              <a:rPr lang="en-US" dirty="0">
                <a:latin typeface="Century Gothic" panose="020B0502020202020204" pitchFamily="34" charset="0"/>
              </a:rPr>
              <a:t>Find our connection again.</a:t>
            </a:r>
          </a:p>
          <a:p>
            <a:r>
              <a:rPr lang="en-US" b="0" i="0" dirty="0">
                <a:solidFill>
                  <a:srgbClr val="111111"/>
                </a:solidFill>
                <a:effectLst/>
                <a:latin typeface="Century Gothic" panose="020B0502020202020204" pitchFamily="34" charset="0"/>
              </a:rPr>
              <a:t>Walking barefoot regulates the nervous system, </a:t>
            </a:r>
            <a:r>
              <a:rPr lang="en-US" b="1" i="0" dirty="0">
                <a:solidFill>
                  <a:srgbClr val="111111"/>
                </a:solidFill>
                <a:effectLst/>
                <a:latin typeface="Century Gothic" panose="020B0502020202020204" pitchFamily="34" charset="0"/>
              </a:rPr>
              <a:t>decreasing feelings of anxiety and stress</a:t>
            </a:r>
            <a:r>
              <a:rPr lang="en-US" b="0" i="0" dirty="0">
                <a:solidFill>
                  <a:srgbClr val="111111"/>
                </a:solidFill>
                <a:effectLst/>
                <a:latin typeface="Century Gothic" panose="020B0502020202020204" pitchFamily="34" charset="0"/>
              </a:rPr>
              <a:t>. Going outside, in general, can help regulate emotions and balance the nervous system. However, letting your body come in contact with the soil directly decreases anxiety and stress even more.</a:t>
            </a:r>
          </a:p>
          <a:p>
            <a:endParaRPr lang="en-US" b="0" i="0" dirty="0">
              <a:solidFill>
                <a:srgbClr val="111111"/>
              </a:solidFill>
              <a:effectLst/>
              <a:latin typeface="Century Gothic" panose="020B0502020202020204" pitchFamily="34" charset="0"/>
            </a:endParaRPr>
          </a:p>
          <a:p>
            <a:pPr algn="l" fontAlgn="base"/>
            <a:r>
              <a:rPr lang="en-US" b="0" i="0" dirty="0">
                <a:solidFill>
                  <a:srgbClr val="222222"/>
                </a:solidFill>
                <a:effectLst/>
                <a:latin typeface="Century Gothic" panose="020B0502020202020204" pitchFamily="34" charset="0"/>
              </a:rPr>
              <a:t>Also called “earthing” or “grounding,” the simple act of walking barefoot offers so many benefits that often get overlooked by mainstream society pushing the importance of wearing shoes at all times. According to </a:t>
            </a:r>
            <a:r>
              <a:rPr lang="en-US" b="0" i="0" u="none" strike="noStrike" dirty="0">
                <a:solidFill>
                  <a:srgbClr val="222222"/>
                </a:solidFill>
                <a:effectLst/>
                <a:latin typeface="Century Gothic" panose="020B0502020202020204" pitchFamily="34" charset="0"/>
                <a:hlinkClick r:id="rId3"/>
              </a:rPr>
              <a:t>Dr. Mercola</a:t>
            </a:r>
            <a:r>
              <a:rPr lang="en-US" b="0" i="0" dirty="0">
                <a:solidFill>
                  <a:srgbClr val="222222"/>
                </a:solidFill>
                <a:effectLst/>
                <a:latin typeface="Century Gothic" panose="020B0502020202020204" pitchFamily="34" charset="0"/>
              </a:rPr>
              <a:t>, walking with your feet directly touching the soil allows your body to absorb negative electrons through the Earth, which helps to stabilize daily cortisol rhythm and create a balanced internal bioelectrical environment.</a:t>
            </a:r>
          </a:p>
          <a:p>
            <a:pPr algn="l" fontAlgn="base"/>
            <a:r>
              <a:rPr lang="en-US" b="0" i="0" dirty="0">
                <a:solidFill>
                  <a:srgbClr val="222222"/>
                </a:solidFill>
                <a:effectLst/>
                <a:latin typeface="Century Gothic" panose="020B0502020202020204" pitchFamily="34" charset="0"/>
              </a:rPr>
              <a:t>We have lost much of our connection with Mother Earth due to modern living. But making an effort to</a:t>
            </a:r>
            <a:r>
              <a:rPr lang="en-US" b="0" i="0" u="none" strike="noStrike" dirty="0">
                <a:solidFill>
                  <a:srgbClr val="222222"/>
                </a:solidFill>
                <a:effectLst/>
                <a:latin typeface="Century Gothic" panose="020B0502020202020204" pitchFamily="34" charset="0"/>
                <a:hlinkClick r:id="rId4"/>
              </a:rPr>
              <a:t> spend more time barefoot</a:t>
            </a:r>
            <a:r>
              <a:rPr lang="en-US" b="0" i="0" dirty="0">
                <a:solidFill>
                  <a:srgbClr val="222222"/>
                </a:solidFill>
                <a:effectLst/>
                <a:latin typeface="Century Gothic" panose="020B0502020202020204" pitchFamily="34" charset="0"/>
              </a:rPr>
              <a:t> in nature can provide more benefits than you would think.</a:t>
            </a: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16</a:t>
            </a:fld>
            <a:endParaRPr lang="en-US"/>
          </a:p>
        </p:txBody>
      </p:sp>
    </p:spTree>
    <p:extLst>
      <p:ext uri="{BB962C8B-B14F-4D97-AF65-F5344CB8AC3E}">
        <p14:creationId xmlns:p14="http://schemas.microsoft.com/office/powerpoint/2010/main" val="2252781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17</a:t>
            </a:fld>
            <a:endParaRPr lang="en-US"/>
          </a:p>
        </p:txBody>
      </p:sp>
    </p:spTree>
    <p:extLst>
      <p:ext uri="{BB962C8B-B14F-4D97-AF65-F5344CB8AC3E}">
        <p14:creationId xmlns:p14="http://schemas.microsoft.com/office/powerpoint/2010/main" val="142499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2</a:t>
            </a:fld>
            <a:endParaRPr lang="en-US"/>
          </a:p>
        </p:txBody>
      </p:sp>
    </p:spTree>
    <p:extLst>
      <p:ext uri="{BB962C8B-B14F-4D97-AF65-F5344CB8AC3E}">
        <p14:creationId xmlns:p14="http://schemas.microsoft.com/office/powerpoint/2010/main" val="3425977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Creates a safe, supportive space to explore emotional regulation through the connection with breath and increased body awareness</a:t>
            </a:r>
            <a:endParaRPr lang="en-US"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424C305-855B-49F1-8D80-F00D8584C263}" type="slidenum">
              <a:rPr lang="en-US" smtClean="0"/>
              <a:t>3</a:t>
            </a:fld>
            <a:endParaRPr lang="en-US"/>
          </a:p>
        </p:txBody>
      </p:sp>
    </p:spTree>
    <p:extLst>
      <p:ext uri="{BB962C8B-B14F-4D97-AF65-F5344CB8AC3E}">
        <p14:creationId xmlns:p14="http://schemas.microsoft.com/office/powerpoint/2010/main" val="2443559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latin typeface="Century Gothic" panose="020B0502020202020204" pitchFamily="34" charset="0"/>
              </a:rPr>
              <a:t>Henry….</a:t>
            </a:r>
          </a:p>
        </p:txBody>
      </p:sp>
      <p:sp>
        <p:nvSpPr>
          <p:cNvPr id="4" name="Slide Number Placeholder 3"/>
          <p:cNvSpPr>
            <a:spLocks noGrp="1"/>
          </p:cNvSpPr>
          <p:nvPr>
            <p:ph type="sldNum" sz="quarter" idx="5"/>
          </p:nvPr>
        </p:nvSpPr>
        <p:spPr/>
        <p:txBody>
          <a:bodyPr/>
          <a:lstStyle/>
          <a:p>
            <a:fld id="{E424C305-855B-49F1-8D80-F00D8584C263}" type="slidenum">
              <a:rPr lang="en-US" smtClean="0"/>
              <a:t>4</a:t>
            </a:fld>
            <a:endParaRPr lang="en-US"/>
          </a:p>
        </p:txBody>
      </p:sp>
    </p:spTree>
    <p:extLst>
      <p:ext uri="{BB962C8B-B14F-4D97-AF65-F5344CB8AC3E}">
        <p14:creationId xmlns:p14="http://schemas.microsoft.com/office/powerpoint/2010/main" val="43858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Cristy</a:t>
            </a:r>
          </a:p>
        </p:txBody>
      </p:sp>
      <p:sp>
        <p:nvSpPr>
          <p:cNvPr id="4" name="Slide Number Placeholder 3"/>
          <p:cNvSpPr>
            <a:spLocks noGrp="1"/>
          </p:cNvSpPr>
          <p:nvPr>
            <p:ph type="sldNum" sz="quarter" idx="5"/>
          </p:nvPr>
        </p:nvSpPr>
        <p:spPr/>
        <p:txBody>
          <a:bodyPr/>
          <a:lstStyle/>
          <a:p>
            <a:fld id="{E424C305-855B-49F1-8D80-F00D8584C263}" type="slidenum">
              <a:rPr lang="en-US" smtClean="0"/>
              <a:t>5</a:t>
            </a:fld>
            <a:endParaRPr lang="en-US"/>
          </a:p>
        </p:txBody>
      </p:sp>
    </p:spTree>
    <p:extLst>
      <p:ext uri="{BB962C8B-B14F-4D97-AF65-F5344CB8AC3E}">
        <p14:creationId xmlns:p14="http://schemas.microsoft.com/office/powerpoint/2010/main" val="3209161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Blip>
                <a:blip r:embed="rId3"/>
              </a:buBlip>
            </a:pPr>
            <a:r>
              <a:rPr lang="en-US" sz="1100" dirty="0">
                <a:effectLst/>
                <a:latin typeface="Century Gothic" panose="020B0502020202020204" pitchFamily="34" charset="0"/>
                <a:ea typeface="Calibri" panose="020F0502020204030204" pitchFamily="34" charset="0"/>
              </a:rPr>
              <a:t>The skill of appreciation is to notice the positive</a:t>
            </a:r>
          </a:p>
          <a:p>
            <a:pPr marL="342900" marR="0" lvl="0" indent="-342900">
              <a:spcBef>
                <a:spcPts val="0"/>
              </a:spcBef>
              <a:spcAft>
                <a:spcPts val="0"/>
              </a:spcAft>
              <a:buFont typeface="Symbol" panose="05050102010706020507" pitchFamily="18" charset="2"/>
              <a:buBlip>
                <a:blip r:embed="rId3"/>
              </a:buBlip>
            </a:pPr>
            <a:r>
              <a:rPr lang="en-US"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Appreciation allows you to detach from a stressful period and savor a positive memory or experience.</a:t>
            </a:r>
            <a:endParaRPr lang="en-US" sz="11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Blip>
                <a:blip r:embed="rId3"/>
              </a:buBlip>
            </a:pPr>
            <a:r>
              <a:rPr lang="en-US"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A positive focus can create a positive sense of well-being. </a:t>
            </a:r>
            <a:endParaRPr lang="en-US" sz="11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Blip>
                <a:blip r:embed="rId3"/>
              </a:buBlip>
            </a:pPr>
            <a:r>
              <a:rPr lang="en-US" sz="1100" dirty="0">
                <a:effectLst/>
                <a:latin typeface="Century Gothic" panose="020B0502020202020204" pitchFamily="34" charset="0"/>
                <a:ea typeface="Calibri" panose="020F0502020204030204" pitchFamily="34" charset="0"/>
              </a:rPr>
              <a:t>Expressing appreciation and gratitude has multiple winning effects on the brain</a:t>
            </a:r>
          </a:p>
          <a:p>
            <a:pPr marL="742950" marR="0" lvl="1" indent="-285750">
              <a:spcBef>
                <a:spcPts val="0"/>
              </a:spcBef>
              <a:spcAft>
                <a:spcPts val="0"/>
              </a:spcAft>
              <a:buFont typeface="Courier New" panose="02070309020205020404" pitchFamily="49" charset="0"/>
              <a:buChar char="o"/>
            </a:pPr>
            <a:r>
              <a:rPr lang="en-US" sz="1100" dirty="0">
                <a:effectLst/>
                <a:latin typeface="Century Gothic" panose="020B0502020202020204" pitchFamily="34" charset="0"/>
                <a:ea typeface="Calibri" panose="020F0502020204030204" pitchFamily="34" charset="0"/>
              </a:rPr>
              <a:t>increases dopamine (increase duration and experience of positive emotions, and promotes prosocial behavior)</a:t>
            </a:r>
          </a:p>
          <a:p>
            <a:pPr marL="742950" marR="0" lvl="1" indent="-285750">
              <a:spcBef>
                <a:spcPts val="0"/>
              </a:spcBef>
              <a:spcAft>
                <a:spcPts val="0"/>
              </a:spcAft>
              <a:buFont typeface="Courier New" panose="02070309020205020404" pitchFamily="49" charset="0"/>
              <a:buChar char="o"/>
            </a:pPr>
            <a:r>
              <a:rPr lang="en-US" sz="1100" dirty="0">
                <a:effectLst/>
                <a:latin typeface="Century Gothic" panose="020B0502020202020204" pitchFamily="34" charset="0"/>
                <a:ea typeface="Calibri" panose="020F0502020204030204" pitchFamily="34" charset="0"/>
              </a:rPr>
              <a:t>increased serotonin production (the happiness chemical that contributes to feelings of well-being stabilizes moods and elevates a sense of relaxation)</a:t>
            </a:r>
          </a:p>
          <a:p>
            <a:pPr marL="742950" marR="0" lvl="1" indent="-285750">
              <a:spcBef>
                <a:spcPts val="0"/>
              </a:spcBef>
              <a:spcAft>
                <a:spcPts val="0"/>
              </a:spcAft>
              <a:buFont typeface="Courier New" panose="02070309020205020404" pitchFamily="49" charset="0"/>
              <a:buChar char="o"/>
            </a:pPr>
            <a:r>
              <a:rPr lang="en-US" sz="1100" dirty="0">
                <a:effectLst/>
                <a:latin typeface="Century Gothic" panose="020B0502020202020204" pitchFamily="34" charset="0"/>
                <a:ea typeface="Calibri" panose="020F0502020204030204" pitchFamily="34" charset="0"/>
              </a:rPr>
              <a:t>increased activity in the medial prefrontal cortex (area linked to learning and making decisions)</a:t>
            </a:r>
          </a:p>
          <a:p>
            <a:pPr marL="742950" marR="0" lvl="1" indent="-285750">
              <a:spcBef>
                <a:spcPts val="0"/>
              </a:spcBef>
              <a:spcAft>
                <a:spcPts val="0"/>
              </a:spcAft>
              <a:buFont typeface="Courier New" panose="02070309020205020404" pitchFamily="49" charset="0"/>
              <a:buChar char="o"/>
            </a:pPr>
            <a:r>
              <a:rPr lang="en-US" sz="1100" dirty="0">
                <a:effectLst/>
                <a:latin typeface="Century Gothic" panose="020B0502020202020204" pitchFamily="34" charset="0"/>
                <a:ea typeface="Calibri" panose="020F0502020204030204" pitchFamily="34" charset="0"/>
              </a:rPr>
              <a:t>activation of the brain’s ALTRUISM and Reward System Regions (the brain craves the experience of giving)</a:t>
            </a:r>
          </a:p>
          <a:p>
            <a:pPr marL="0" marR="0">
              <a:spcBef>
                <a:spcPts val="0"/>
              </a:spcBef>
              <a:spcAft>
                <a:spcPts val="0"/>
              </a:spcAft>
            </a:pPr>
            <a:r>
              <a:rPr lang="en-US" sz="1100" b="1" dirty="0">
                <a:effectLst/>
                <a:latin typeface="Century Gothic" panose="020B0502020202020204" pitchFamily="34" charset="0"/>
                <a:ea typeface="Calibri" panose="020F0502020204030204" pitchFamily="34" charset="0"/>
              </a:rPr>
              <a:t> “What’s the best thing that has happened to you yesterday?”</a:t>
            </a:r>
            <a:endParaRPr lang="en-US" sz="1100" dirty="0">
              <a:effectLst/>
              <a:latin typeface="Century Gothic" panose="020B050202020202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Blip>
                <a:blip r:embed="rId3"/>
              </a:buBlip>
            </a:pPr>
            <a:r>
              <a:rPr lang="en-US" sz="1100" dirty="0">
                <a:effectLst/>
                <a:latin typeface="Century Gothic" panose="020B0502020202020204" pitchFamily="34" charset="0"/>
                <a:ea typeface="Calibri" panose="020F0502020204030204" pitchFamily="34" charset="0"/>
              </a:rPr>
              <a:t>Asking this playful question can serve as a bridge to connect the shared spectrum of emotions that shape the experience of others, leading to increased understanding, greater tolerance and heart-felt connections (at the same time distracting you from stressful moments)</a:t>
            </a:r>
          </a:p>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6</a:t>
            </a:fld>
            <a:endParaRPr lang="en-US"/>
          </a:p>
        </p:txBody>
      </p:sp>
    </p:spTree>
    <p:extLst>
      <p:ext uri="{BB962C8B-B14F-4D97-AF65-F5344CB8AC3E}">
        <p14:creationId xmlns:p14="http://schemas.microsoft.com/office/powerpoint/2010/main" val="4262171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7</a:t>
            </a:fld>
            <a:endParaRPr lang="en-US"/>
          </a:p>
        </p:txBody>
      </p:sp>
    </p:spTree>
    <p:extLst>
      <p:ext uri="{BB962C8B-B14F-4D97-AF65-F5344CB8AC3E}">
        <p14:creationId xmlns:p14="http://schemas.microsoft.com/office/powerpoint/2010/main" val="5104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24C305-855B-49F1-8D80-F00D8584C263}" type="slidenum">
              <a:rPr lang="en-US" smtClean="0"/>
              <a:t>8</a:t>
            </a:fld>
            <a:endParaRPr lang="en-US"/>
          </a:p>
        </p:txBody>
      </p:sp>
    </p:spTree>
    <p:extLst>
      <p:ext uri="{BB962C8B-B14F-4D97-AF65-F5344CB8AC3E}">
        <p14:creationId xmlns:p14="http://schemas.microsoft.com/office/powerpoint/2010/main" val="680094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dirty="0">
                <a:solidFill>
                  <a:srgbClr val="333333"/>
                </a:solidFill>
                <a:effectLst/>
                <a:latin typeface="Century Gothic" panose="020B0502020202020204" pitchFamily="34" charset="0"/>
              </a:rPr>
              <a:t>Mindful Movements can reduce the physical effects of stress on the body. The body responds to stress through a fight-or-flight response, which is a combination of the sympathetic nervous system and hormonal pathways activating, releasing cortisol – the stress hormone – from the adrenal glands. Cortisol is often used to measure the stress response. Here are some mindful movements has been demonstrated to reduce the levels of cortisol. </a:t>
            </a:r>
          </a:p>
          <a:p>
            <a:endParaRPr lang="en-US" sz="1100" b="0" i="0" dirty="0">
              <a:solidFill>
                <a:srgbClr val="333333"/>
              </a:solidFill>
              <a:effectLst/>
              <a:latin typeface="Century Gothic" panose="020B0502020202020204" pitchFamily="34" charset="0"/>
            </a:endParaRPr>
          </a:p>
          <a:p>
            <a:r>
              <a:rPr lang="en-US" sz="1100" b="0" i="0" dirty="0">
                <a:solidFill>
                  <a:srgbClr val="333333"/>
                </a:solidFill>
                <a:effectLst/>
                <a:latin typeface="Century Gothic" panose="020B0502020202020204" pitchFamily="34" charset="0"/>
              </a:rPr>
              <a:t>We are going to combined movement with connecting ourselves to the present. The more aware we become of our surroundings and the world around us. It opens the way to improved concentration, coordination, reaction time and memory.</a:t>
            </a:r>
          </a:p>
          <a:p>
            <a:endParaRPr lang="en-US" sz="1100" b="0" i="0" dirty="0">
              <a:solidFill>
                <a:srgbClr val="333333"/>
              </a:solidFill>
              <a:effectLst/>
              <a:latin typeface="Century Gothic" panose="020B0502020202020204" pitchFamily="34" charset="0"/>
            </a:endParaRPr>
          </a:p>
          <a:p>
            <a:r>
              <a:rPr lang="en-US" sz="1100" b="0" i="0" dirty="0">
                <a:solidFill>
                  <a:srgbClr val="333333"/>
                </a:solidFill>
                <a:effectLst/>
                <a:latin typeface="Century Gothic" panose="020B0502020202020204" pitchFamily="34" charset="0"/>
              </a:rPr>
              <a:t>Meet yourself where you are…</a:t>
            </a:r>
            <a:r>
              <a:rPr lang="en-US" sz="1100" b="0" i="0" dirty="0">
                <a:solidFill>
                  <a:srgbClr val="231F20"/>
                </a:solidFill>
                <a:effectLst/>
                <a:latin typeface="Century Gothic" panose="020B0502020202020204" pitchFamily="34" charset="0"/>
              </a:rPr>
              <a:t>To get the most out of this short practice, take note of the sensations that move throughout your body as you come into each movement. Allow yourself to feel and experience whatever arises.</a:t>
            </a:r>
            <a:endParaRPr lang="en-US" sz="1100" dirty="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424C305-855B-49F1-8D80-F00D8584C263}" type="slidenum">
              <a:rPr lang="en-US" smtClean="0"/>
              <a:t>9</a:t>
            </a:fld>
            <a:endParaRPr lang="en-US"/>
          </a:p>
        </p:txBody>
      </p:sp>
    </p:spTree>
    <p:extLst>
      <p:ext uri="{BB962C8B-B14F-4D97-AF65-F5344CB8AC3E}">
        <p14:creationId xmlns:p14="http://schemas.microsoft.com/office/powerpoint/2010/main" val="1885976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650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8218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1669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39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43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934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685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595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6777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43136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B482E8-6E0E-1B4F-B1FD-C69DB9E858D9}" type="datetimeFigureOut">
              <a:rPr lang="en-US" smtClean="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8015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B482E8-6E0E-1B4F-B1FD-C69DB9E858D9}" type="datetimeFigureOut">
              <a:rPr lang="en-US" smtClean="0"/>
              <a:pPr/>
              <a:t>1/13/2021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2692482"/>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docs.google.com/forms/d/e/1FAIpQLSfUgms1_c6cFzPQXL49hYI28e6j4qhsfOVSpdEU9yzBU-edbA/viewform?usp=sf_lin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form.jotform.com/210124246792148"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A53AE05D-D52D-4643-8C2B-568B7C0E58CA}"/>
              </a:ext>
            </a:extLst>
          </p:cNvPr>
          <p:cNvPicPr>
            <a:picLocks noChangeAspect="1"/>
          </p:cNvPicPr>
          <p:nvPr/>
        </p:nvPicPr>
        <p:blipFill>
          <a:blip r:embed="rId3"/>
          <a:stretch>
            <a:fillRect/>
          </a:stretch>
        </p:blipFill>
        <p:spPr>
          <a:xfrm>
            <a:off x="6059479" y="150472"/>
            <a:ext cx="6066212" cy="6707527"/>
          </a:xfrm>
          <a:prstGeom prst="rect">
            <a:avLst/>
          </a:prstGeom>
        </p:spPr>
      </p:pic>
      <p:sp>
        <p:nvSpPr>
          <p:cNvPr id="12" name="TextBox 11">
            <a:extLst>
              <a:ext uri="{FF2B5EF4-FFF2-40B4-BE49-F238E27FC236}">
                <a16:creationId xmlns:a16="http://schemas.microsoft.com/office/drawing/2014/main" id="{44186882-F31E-4C00-89BE-EDFB12208B2A}"/>
              </a:ext>
            </a:extLst>
          </p:cNvPr>
          <p:cNvSpPr txBox="1"/>
          <p:nvPr/>
        </p:nvSpPr>
        <p:spPr>
          <a:xfrm>
            <a:off x="28965" y="1795811"/>
            <a:ext cx="6289852" cy="6524863"/>
          </a:xfrm>
          <a:prstGeom prst="rect">
            <a:avLst/>
          </a:prstGeom>
          <a:noFill/>
        </p:spPr>
        <p:txBody>
          <a:bodyPr wrap="square">
            <a:spAutoFit/>
          </a:bodyPr>
          <a:lstStyle/>
          <a:p>
            <a:pPr marL="0" marR="0" algn="ctr">
              <a:spcBef>
                <a:spcPts val="0"/>
              </a:spcBef>
              <a:spcAft>
                <a:spcPts val="0"/>
              </a:spcAft>
            </a:pPr>
            <a:r>
              <a:rPr lang="en-US" sz="4400" b="1" dirty="0">
                <a:solidFill>
                  <a:srgbClr val="1D9AA1"/>
                </a:solidFill>
                <a:effectLst/>
                <a:latin typeface="Century Gothic" panose="020B0502020202020204" pitchFamily="34" charset="0"/>
                <a:ea typeface="Century Gothic" panose="020B0502020202020204" pitchFamily="34" charset="0"/>
                <a:cs typeface="Times New Roman" panose="02020603050405020304" pitchFamily="18" charset="0"/>
              </a:rPr>
              <a:t>A Self-Care Moment to Reduce Your Stress &amp; Anxiety Through Mindfulness and Movement</a:t>
            </a:r>
            <a:br>
              <a:rPr lang="en-US" sz="4000" b="1" dirty="0">
                <a:solidFill>
                  <a:schemeClr val="accent1">
                    <a:lumMod val="50000"/>
                  </a:schemeClr>
                </a:solidFill>
              </a:rPr>
            </a:br>
            <a:r>
              <a:rPr lang="en-US" sz="2400" b="1" dirty="0">
                <a:latin typeface="Century Gothic" panose="020B0502020202020204" pitchFamily="34" charset="0"/>
              </a:rPr>
              <a:t>Cristy Clouse </a:t>
            </a:r>
            <a:r>
              <a:rPr lang="en-US" sz="2400" dirty="0">
                <a:solidFill>
                  <a:schemeClr val="accent1">
                    <a:lumMod val="75000"/>
                  </a:schemeClr>
                </a:solidFill>
                <a:latin typeface="Century Gothic" panose="020B0502020202020204" pitchFamily="34" charset="0"/>
              </a:rPr>
              <a:t>cristy@pbiscaltac.org</a:t>
            </a:r>
            <a:br>
              <a:rPr lang="en-US" sz="2400" b="1" dirty="0">
                <a:solidFill>
                  <a:schemeClr val="accent1">
                    <a:lumMod val="75000"/>
                  </a:schemeClr>
                </a:solidFill>
                <a:latin typeface="Century Gothic" panose="020B0502020202020204" pitchFamily="34" charset="0"/>
              </a:rPr>
            </a:br>
            <a:r>
              <a:rPr lang="en-US" sz="2400" b="1" dirty="0">
                <a:latin typeface="Century Gothic" panose="020B0502020202020204" pitchFamily="34" charset="0"/>
              </a:rPr>
              <a:t>Henri Maddocks </a:t>
            </a:r>
            <a:r>
              <a:rPr lang="en-US" sz="2400" dirty="0">
                <a:solidFill>
                  <a:schemeClr val="accent1">
                    <a:lumMod val="75000"/>
                  </a:schemeClr>
                </a:solidFill>
                <a:latin typeface="Century Gothic" panose="020B0502020202020204" pitchFamily="34" charset="0"/>
              </a:rPr>
              <a:t>henri@pbiscaltac.org</a:t>
            </a:r>
            <a:br>
              <a:rPr lang="en-US" sz="9600" dirty="0"/>
            </a:br>
            <a:br>
              <a:rPr lang="en-US" sz="9600" dirty="0"/>
            </a:br>
            <a:endParaRPr lang="en-US" sz="5400" b="1" spc="50" dirty="0">
              <a:ln w="0"/>
              <a:solidFill>
                <a:srgbClr val="009999"/>
              </a:solidFill>
              <a:effectLst>
                <a:innerShdw blurRad="63500" dist="50800" dir="13500000">
                  <a:srgbClr val="000000">
                    <a:alpha val="50000"/>
                  </a:srgbClr>
                </a:innerShdw>
              </a:effectLst>
              <a:latin typeface="Century Gothic" panose="020B0502020202020204" pitchFamily="34" charset="0"/>
              <a:ea typeface="Century Gothic" panose="020B0502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EF4C8181-2871-4B41-A082-1C1A534EC658}"/>
              </a:ext>
            </a:extLst>
          </p:cNvPr>
          <p:cNvPicPr>
            <a:picLocks noChangeAspect="1"/>
          </p:cNvPicPr>
          <p:nvPr/>
        </p:nvPicPr>
        <p:blipFill>
          <a:blip r:embed="rId4"/>
          <a:stretch>
            <a:fillRect/>
          </a:stretch>
        </p:blipFill>
        <p:spPr>
          <a:xfrm>
            <a:off x="1489081" y="5904458"/>
            <a:ext cx="3689355" cy="762604"/>
          </a:xfrm>
          <a:prstGeom prst="rect">
            <a:avLst/>
          </a:prstGeom>
        </p:spPr>
      </p:pic>
      <p:sp>
        <p:nvSpPr>
          <p:cNvPr id="4" name="Rectangle 3">
            <a:extLst>
              <a:ext uri="{FF2B5EF4-FFF2-40B4-BE49-F238E27FC236}">
                <a16:creationId xmlns:a16="http://schemas.microsoft.com/office/drawing/2014/main" id="{57C358B1-0AD1-43BA-B2AB-651FC35632E8}"/>
              </a:ext>
            </a:extLst>
          </p:cNvPr>
          <p:cNvSpPr/>
          <p:nvPr/>
        </p:nvSpPr>
        <p:spPr>
          <a:xfrm>
            <a:off x="66310" y="-271517"/>
            <a:ext cx="6215163" cy="200054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dirty="0">
                <a:ln/>
                <a:solidFill>
                  <a:srgbClr val="009999"/>
                </a:solidFill>
              </a:rPr>
              <a:t>WELCOME</a:t>
            </a:r>
          </a:p>
          <a:p>
            <a:pPr algn="ctr"/>
            <a:r>
              <a:rPr lang="en-US" sz="2800" b="1" dirty="0">
                <a:ln/>
                <a:solidFill>
                  <a:schemeClr val="bg1">
                    <a:lumMod val="65000"/>
                  </a:schemeClr>
                </a:solidFill>
              </a:rPr>
              <a:t>Educator Wellness Plenary</a:t>
            </a:r>
          </a:p>
        </p:txBody>
      </p:sp>
      <p:pic>
        <p:nvPicPr>
          <p:cNvPr id="7" name="Picture 6" descr="A picture containing text, businesscard, clipart&#10;&#10;Description automatically generated">
            <a:extLst>
              <a:ext uri="{FF2B5EF4-FFF2-40B4-BE49-F238E27FC236}">
                <a16:creationId xmlns:a16="http://schemas.microsoft.com/office/drawing/2014/main" id="{F29233C9-3C15-4415-9A22-31F95EBC61E5}"/>
              </a:ext>
            </a:extLst>
          </p:cNvPr>
          <p:cNvPicPr>
            <a:picLocks noChangeAspect="1"/>
          </p:cNvPicPr>
          <p:nvPr/>
        </p:nvPicPr>
        <p:blipFill>
          <a:blip r:embed="rId5"/>
          <a:stretch>
            <a:fillRect/>
          </a:stretch>
        </p:blipFill>
        <p:spPr>
          <a:xfrm>
            <a:off x="5457186" y="3240886"/>
            <a:ext cx="2248040" cy="2000548"/>
          </a:xfrm>
          <a:prstGeom prst="rect">
            <a:avLst/>
          </a:prstGeom>
        </p:spPr>
      </p:pic>
      <p:pic>
        <p:nvPicPr>
          <p:cNvPr id="8" name="Picture 7" descr="A picture containing lamp, light&#10;&#10;Description automatically generated">
            <a:extLst>
              <a:ext uri="{FF2B5EF4-FFF2-40B4-BE49-F238E27FC236}">
                <a16:creationId xmlns:a16="http://schemas.microsoft.com/office/drawing/2014/main" id="{D662EDAF-79FD-436B-B063-613402032D50}"/>
              </a:ext>
            </a:extLst>
          </p:cNvPr>
          <p:cNvPicPr>
            <a:picLocks noChangeAspect="1"/>
          </p:cNvPicPr>
          <p:nvPr/>
        </p:nvPicPr>
        <p:blipFill>
          <a:blip r:embed="rId6"/>
          <a:stretch>
            <a:fillRect/>
          </a:stretch>
        </p:blipFill>
        <p:spPr>
          <a:xfrm rot="19610686">
            <a:off x="5670697" y="3151294"/>
            <a:ext cx="2179732" cy="2179732"/>
          </a:xfrm>
          <a:prstGeom prst="rect">
            <a:avLst/>
          </a:prstGeom>
        </p:spPr>
      </p:pic>
    </p:spTree>
    <p:extLst>
      <p:ext uri="{BB962C8B-B14F-4D97-AF65-F5344CB8AC3E}">
        <p14:creationId xmlns:p14="http://schemas.microsoft.com/office/powerpoint/2010/main" val="19734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indefinite" accel="50000" decel="50000" fill="hold" nodeType="withEffect">
                                  <p:stCondLst>
                                    <p:cond delay="250"/>
                                  </p:stCondLst>
                                  <p:endCondLst>
                                    <p:cond evt="onNext" delay="0">
                                      <p:tgtEl>
                                        <p:sldTgt/>
                                      </p:tgtEl>
                                    </p:cond>
                                  </p:endCondLst>
                                  <p:childTnLst>
                                    <p:animMotion origin="layout" path="M 0.03855 0.05579 C 0.05717 0.05579 0.07227 0.00787 0.07227 -0.05092 C 0.07227 -0.12014 0.05547 -0.14514 0.04532 -0.15579 L 0.03178 -0.16643 C 0.02162 -0.17708 0.00482 -0.2037 0.00482 -0.28194 C 0.00482 -0.33171 0.01993 -0.38866 0.03855 -0.38866 C 0.05717 -0.38866 0.07227 -0.33171 0.07227 -0.28194 C 0.07227 -0.2037 0.05547 -0.17708 0.04532 -0.16643 L 0.03178 -0.15579 C 0.02162 -0.14514 0.00482 -0.12014 0.00482 -0.05092 C 0.00482 0.00787 0.01993 0.05579 0.03855 0.05579 Z " pathEditMode="relative" rAng="16200000" ptsTypes="AAAAAAAAAAA">
                                      <p:cBhvr>
                                        <p:cTn id="6" dur="4750" fill="hold"/>
                                        <p:tgtEl>
                                          <p:spTgt spid="8"/>
                                        </p:tgtEl>
                                        <p:attrNameLst>
                                          <p:attrName>ppt_x</p:attrName>
                                          <p:attrName>ppt_y</p:attrName>
                                        </p:attrNameLst>
                                      </p:cBhvr>
                                      <p:rCtr x="0"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4C6FA299-7C61-4941-B957-2544216A9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553"/>
            <a:ext cx="12192000" cy="7091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67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7D238FDC-32D3-472E-89F1-4453B00ED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912"/>
            <a:ext cx="12248928" cy="712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421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4AE3ECC8-8CBF-45B2-A1CF-B593DB745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18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AA10A94D-4630-4434-B5FC-9B69EBC05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4500"/>
            <a:ext cx="12192000" cy="7589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78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2298B62C-6A50-4718-98A6-0F629366E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165"/>
            <a:ext cx="12192000" cy="70351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a:extLst>
              <a:ext uri="{FF2B5EF4-FFF2-40B4-BE49-F238E27FC236}">
                <a16:creationId xmlns:a16="http://schemas.microsoft.com/office/drawing/2014/main" id="{F349BD9E-9A9C-479E-A9B0-7ACC0EB4A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4170" y="5074920"/>
            <a:ext cx="1687830" cy="17830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79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0EA66559-3C5B-4E2B-99F6-FFF957FFE87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130834"/>
            <a:ext cx="12249509" cy="8382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 businesscard, clipart&#10;&#10;Description automatically generated">
            <a:extLst>
              <a:ext uri="{FF2B5EF4-FFF2-40B4-BE49-F238E27FC236}">
                <a16:creationId xmlns:a16="http://schemas.microsoft.com/office/drawing/2014/main" id="{ACA51018-29C1-4B94-98A4-C83F3FFA43DE}"/>
              </a:ext>
            </a:extLst>
          </p:cNvPr>
          <p:cNvPicPr>
            <a:picLocks noChangeAspect="1"/>
          </p:cNvPicPr>
          <p:nvPr/>
        </p:nvPicPr>
        <p:blipFill>
          <a:blip r:embed="rId4"/>
          <a:stretch>
            <a:fillRect/>
          </a:stretch>
        </p:blipFill>
        <p:spPr>
          <a:xfrm>
            <a:off x="9609826" y="382317"/>
            <a:ext cx="2437790" cy="2169408"/>
          </a:xfrm>
          <a:prstGeom prst="rect">
            <a:avLst/>
          </a:prstGeom>
        </p:spPr>
      </p:pic>
      <p:pic>
        <p:nvPicPr>
          <p:cNvPr id="4" name="Picture 3" descr="A picture containing lamp, light&#10;&#10;Description automatically generated">
            <a:extLst>
              <a:ext uri="{FF2B5EF4-FFF2-40B4-BE49-F238E27FC236}">
                <a16:creationId xmlns:a16="http://schemas.microsoft.com/office/drawing/2014/main" id="{4F0C80AD-5037-4C9B-A409-0BE5CD325EB9}"/>
              </a:ext>
            </a:extLst>
          </p:cNvPr>
          <p:cNvPicPr>
            <a:picLocks noChangeAspect="1"/>
          </p:cNvPicPr>
          <p:nvPr/>
        </p:nvPicPr>
        <p:blipFill>
          <a:blip r:embed="rId5"/>
          <a:stretch>
            <a:fillRect/>
          </a:stretch>
        </p:blipFill>
        <p:spPr>
          <a:xfrm>
            <a:off x="9738855" y="382317"/>
            <a:ext cx="2179732" cy="2179732"/>
          </a:xfrm>
          <a:prstGeom prst="rect">
            <a:avLst/>
          </a:prstGeom>
        </p:spPr>
      </p:pic>
    </p:spTree>
    <p:extLst>
      <p:ext uri="{BB962C8B-B14F-4D97-AF65-F5344CB8AC3E}">
        <p14:creationId xmlns:p14="http://schemas.microsoft.com/office/powerpoint/2010/main" val="113806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indefinite" accel="50000" decel="50000" fill="hold" nodeType="withEffect">
                                  <p:stCondLst>
                                    <p:cond delay="250"/>
                                  </p:stCondLst>
                                  <p:endCondLst>
                                    <p:cond evt="onNext" delay="0">
                                      <p:tgtEl>
                                        <p:sldTgt/>
                                      </p:tgtEl>
                                    </p:cond>
                                  </p:endCondLst>
                                  <p:childTnLst>
                                    <p:animMotion origin="layout" path="M 0.03867 0.05602 C 0.05729 0.05602 0.0724 0.0081 0.0724 -0.05069 C 0.0724 -0.11991 0.0556 -0.14491 0.04544 -0.15555 L 0.0319 -0.1662 C 0.02175 -0.17685 0.00495 -0.20347 0.00495 -0.28171 C 0.00495 -0.33148 0.02005 -0.38842 0.03867 -0.38842 C 0.05729 -0.38842 0.0724 -0.33148 0.0724 -0.28171 C 0.0724 -0.20347 0.0556 -0.17685 0.04544 -0.1662 L 0.0319 -0.15555 C 0.02175 -0.14491 0.00495 -0.11991 0.00495 -0.05069 C 0.00495 0.0081 0.02005 0.05602 0.03867 0.05602 Z " pathEditMode="relative" rAng="16200000" ptsTypes="AAAAAAAAAAA">
                                      <p:cBhvr>
                                        <p:cTn id="6" dur="4750" fill="hold"/>
                                        <p:tgtEl>
                                          <p:spTgt spid="4"/>
                                        </p:tgtEl>
                                        <p:attrNameLst>
                                          <p:attrName>ppt_x</p:attrName>
                                          <p:attrName>ppt_y</p:attrName>
                                        </p:attrNameLst>
                                      </p:cBhvr>
                                      <p:rCtr x="0"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See the source image">
            <a:extLst>
              <a:ext uri="{FF2B5EF4-FFF2-40B4-BE49-F238E27FC236}">
                <a16:creationId xmlns:a16="http://schemas.microsoft.com/office/drawing/2014/main" id="{2B387B33-3E07-4075-A8E7-A206DD6E6A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897"/>
            <a:ext cx="12192000" cy="76619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See the source image">
            <a:extLst>
              <a:ext uri="{FF2B5EF4-FFF2-40B4-BE49-F238E27FC236}">
                <a16:creationId xmlns:a16="http://schemas.microsoft.com/office/drawing/2014/main" id="{A62D0695-64D1-44AB-A4F1-7EB7D76641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312" y="23186"/>
            <a:ext cx="1687817" cy="1350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3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DBFCE7FB-C9AB-4A04-9E1A-F458420A16A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tretch>
            <a:fillRect/>
          </a:stretch>
        </p:blipFill>
        <p:spPr bwMode="auto">
          <a:xfrm>
            <a:off x="911383" y="1791260"/>
            <a:ext cx="11277600" cy="44289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84D2F2B-7BF9-4D90-A519-DB69215093B7}"/>
              </a:ext>
            </a:extLst>
          </p:cNvPr>
          <p:cNvSpPr/>
          <p:nvPr/>
        </p:nvSpPr>
        <p:spPr>
          <a:xfrm>
            <a:off x="4206850" y="255723"/>
            <a:ext cx="8157460" cy="1200329"/>
          </a:xfrm>
          <a:prstGeom prst="rect">
            <a:avLst/>
          </a:prstGeom>
          <a:noFill/>
        </p:spPr>
        <p:txBody>
          <a:bodyPr wrap="square" lIns="91440" tIns="45720" rIns="91440" bIns="45720">
            <a:spAutoFit/>
          </a:bodyPr>
          <a:lstStyle/>
          <a:p>
            <a:pPr algn="ct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Enter the RAFFLE for a free </a:t>
            </a:r>
          </a:p>
          <a:p>
            <a:pPr algn="ctr"/>
            <a:r>
              <a:rPr lang="en-US" sz="3600" b="1" cap="none" spc="0" dirty="0">
                <a:ln w="6600">
                  <a:solidFill>
                    <a:schemeClr val="accent2"/>
                  </a:solidFill>
                  <a:prstDash val="solid"/>
                </a:ln>
                <a:solidFill>
                  <a:srgbClr val="FFFFFF"/>
                </a:solidFill>
                <a:effectLst>
                  <a:outerShdw dist="38100" dir="2700000" algn="tl" rotWithShape="0">
                    <a:schemeClr val="accent2"/>
                  </a:outerShdw>
                </a:effectLst>
              </a:rPr>
              <a:t>SPRING HSPBIS Symposium</a:t>
            </a:r>
          </a:p>
        </p:txBody>
      </p:sp>
      <p:sp>
        <p:nvSpPr>
          <p:cNvPr id="9" name="TextBox 8">
            <a:extLst>
              <a:ext uri="{FF2B5EF4-FFF2-40B4-BE49-F238E27FC236}">
                <a16:creationId xmlns:a16="http://schemas.microsoft.com/office/drawing/2014/main" id="{7C8CADAB-1C46-485C-8BE3-16C89C69BC63}"/>
              </a:ext>
            </a:extLst>
          </p:cNvPr>
          <p:cNvSpPr txBox="1"/>
          <p:nvPr/>
        </p:nvSpPr>
        <p:spPr>
          <a:xfrm>
            <a:off x="254693" y="162853"/>
            <a:ext cx="3680309" cy="1477328"/>
          </a:xfrm>
          <a:prstGeom prst="rect">
            <a:avLst/>
          </a:prstGeom>
          <a:noFill/>
        </p:spPr>
        <p:txBody>
          <a:bodyPr wrap="square">
            <a:spAutoFit/>
          </a:bodyPr>
          <a:lstStyle/>
          <a:p>
            <a:r>
              <a:rPr lang="en-US" dirty="0">
                <a:hlinkClick r:id="rId4"/>
              </a:rPr>
              <a:t>https://docs.google.com/forms/d/e/1FAIpQLSfUgms1_c6cFzPQXL49hYI28e6j4qhsfOVSpdEU9yzBU-edbA/viewform?usp=sf_link</a:t>
            </a:r>
            <a:endParaRPr lang="en-US" dirty="0"/>
          </a:p>
          <a:p>
            <a:endParaRPr lang="en-US" dirty="0"/>
          </a:p>
        </p:txBody>
      </p:sp>
    </p:spTree>
    <p:extLst>
      <p:ext uri="{BB962C8B-B14F-4D97-AF65-F5344CB8AC3E}">
        <p14:creationId xmlns:p14="http://schemas.microsoft.com/office/powerpoint/2010/main" val="3277012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F941A72-3DA2-4302-9FC0-131DFD7A94C1}"/>
              </a:ext>
            </a:extLst>
          </p:cNvPr>
          <p:cNvPicPr>
            <a:picLocks noChangeAspect="1"/>
          </p:cNvPicPr>
          <p:nvPr/>
        </p:nvPicPr>
        <p:blipFill>
          <a:blip r:embed="rId2"/>
          <a:stretch>
            <a:fillRect/>
          </a:stretch>
        </p:blipFill>
        <p:spPr>
          <a:xfrm>
            <a:off x="314555" y="175998"/>
            <a:ext cx="8437114" cy="6505575"/>
          </a:xfrm>
          <a:prstGeom prst="rect">
            <a:avLst/>
          </a:prstGeom>
        </p:spPr>
      </p:pic>
      <p:sp>
        <p:nvSpPr>
          <p:cNvPr id="9" name="TextBox 8">
            <a:extLst>
              <a:ext uri="{FF2B5EF4-FFF2-40B4-BE49-F238E27FC236}">
                <a16:creationId xmlns:a16="http://schemas.microsoft.com/office/drawing/2014/main" id="{672F35DC-0DD1-4F80-A4E2-EC062271CA7D}"/>
              </a:ext>
            </a:extLst>
          </p:cNvPr>
          <p:cNvSpPr txBox="1"/>
          <p:nvPr/>
        </p:nvSpPr>
        <p:spPr>
          <a:xfrm>
            <a:off x="9169685" y="269965"/>
            <a:ext cx="2912723" cy="1200329"/>
          </a:xfrm>
          <a:prstGeom prst="rect">
            <a:avLst/>
          </a:prstGeom>
          <a:noFill/>
        </p:spPr>
        <p:txBody>
          <a:bodyPr wrap="square">
            <a:spAutoFit/>
          </a:bodyPr>
          <a:lstStyle/>
          <a:p>
            <a:pPr algn="ctr"/>
            <a:r>
              <a:rPr lang="en-US" sz="2400" b="0" i="0" dirty="0">
                <a:solidFill>
                  <a:schemeClr val="bg1"/>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https://form.jotform.com/210124246792148</a:t>
            </a:r>
            <a:endParaRPr lang="en-US" sz="2400" dirty="0">
              <a:solidFill>
                <a:schemeClr val="bg1"/>
              </a:solidFill>
            </a:endParaRPr>
          </a:p>
        </p:txBody>
      </p:sp>
    </p:spTree>
    <p:extLst>
      <p:ext uri="{BB962C8B-B14F-4D97-AF65-F5344CB8AC3E}">
        <p14:creationId xmlns:p14="http://schemas.microsoft.com/office/powerpoint/2010/main" val="3193273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261838-8E29-428D-9234-8E48C690136E}"/>
              </a:ext>
            </a:extLst>
          </p:cNvPr>
          <p:cNvSpPr/>
          <p:nvPr/>
        </p:nvSpPr>
        <p:spPr>
          <a:xfrm>
            <a:off x="168166" y="158055"/>
            <a:ext cx="11808371" cy="5078313"/>
          </a:xfrm>
          <a:prstGeom prst="rect">
            <a:avLst/>
          </a:prstGeom>
          <a:noFill/>
          <a:ln w="76200">
            <a:solidFill>
              <a:schemeClr val="accent1"/>
            </a:solidFill>
          </a:ln>
          <a:scene3d>
            <a:camera prst="orthographicFront"/>
            <a:lightRig rig="threePt" dir="t"/>
          </a:scene3d>
          <a:sp3d>
            <a:bevelT/>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chemeClr val="bg2">
                    <a:lumMod val="75000"/>
                  </a:schemeClr>
                </a:solidFill>
              </a:rPr>
              <a:t>REFLECT on “WHY” </a:t>
            </a:r>
          </a:p>
          <a:p>
            <a:pPr algn="ctr"/>
            <a:r>
              <a:rPr lang="en-US" sz="2800" b="1" i="1" dirty="0">
                <a:ln/>
                <a:solidFill>
                  <a:schemeClr val="bg2">
                    <a:lumMod val="75000"/>
                  </a:schemeClr>
                </a:solidFill>
              </a:rPr>
              <a:t>you are part of high school reform </a:t>
            </a:r>
          </a:p>
          <a:p>
            <a:pPr algn="ctr"/>
            <a:r>
              <a:rPr lang="en-US" sz="8000" b="1" dirty="0">
                <a:ln/>
                <a:solidFill>
                  <a:schemeClr val="bg2">
                    <a:lumMod val="75000"/>
                  </a:schemeClr>
                </a:solidFill>
              </a:rPr>
              <a:t>ENCOURAGE</a:t>
            </a:r>
            <a:r>
              <a:rPr lang="en-US" sz="3200" b="1" dirty="0">
                <a:ln/>
                <a:solidFill>
                  <a:schemeClr val="bg2">
                    <a:lumMod val="75000"/>
                  </a:schemeClr>
                </a:solidFill>
              </a:rPr>
              <a:t> </a:t>
            </a:r>
          </a:p>
          <a:p>
            <a:pPr algn="ctr"/>
            <a:r>
              <a:rPr lang="en-US" sz="2800" b="1" i="1" dirty="0">
                <a:ln/>
                <a:solidFill>
                  <a:schemeClr val="bg2">
                    <a:lumMod val="75000"/>
                  </a:schemeClr>
                </a:solidFill>
              </a:rPr>
              <a:t>coalescing around the topic  </a:t>
            </a:r>
          </a:p>
          <a:p>
            <a:pPr algn="ctr"/>
            <a:r>
              <a:rPr lang="en-US" sz="8000" b="1" dirty="0">
                <a:ln/>
                <a:solidFill>
                  <a:schemeClr val="bg2">
                    <a:lumMod val="75000"/>
                  </a:schemeClr>
                </a:solidFill>
              </a:rPr>
              <a:t>CELEBRATE</a:t>
            </a:r>
            <a:r>
              <a:rPr lang="en-US" sz="3200" b="1" dirty="0">
                <a:ln/>
                <a:solidFill>
                  <a:schemeClr val="bg2">
                    <a:lumMod val="75000"/>
                  </a:schemeClr>
                </a:solidFill>
              </a:rPr>
              <a:t> </a:t>
            </a:r>
          </a:p>
          <a:p>
            <a:pPr algn="ctr"/>
            <a:r>
              <a:rPr lang="en-US" sz="2800" b="1" i="1" dirty="0">
                <a:ln/>
                <a:solidFill>
                  <a:schemeClr val="bg2">
                    <a:lumMod val="75000"/>
                  </a:schemeClr>
                </a:solidFill>
              </a:rPr>
              <a:t>participation and involvement in the transformation</a:t>
            </a:r>
          </a:p>
        </p:txBody>
      </p:sp>
      <p:sp>
        <p:nvSpPr>
          <p:cNvPr id="4" name="Rectangle 3">
            <a:extLst>
              <a:ext uri="{FF2B5EF4-FFF2-40B4-BE49-F238E27FC236}">
                <a16:creationId xmlns:a16="http://schemas.microsoft.com/office/drawing/2014/main" id="{6EE59D98-8B8B-4BAB-B741-BB7E5D158900}"/>
              </a:ext>
            </a:extLst>
          </p:cNvPr>
          <p:cNvSpPr/>
          <p:nvPr/>
        </p:nvSpPr>
        <p:spPr>
          <a:xfrm>
            <a:off x="249766" y="5505583"/>
            <a:ext cx="11524310" cy="120032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7200" b="1" cap="none" spc="0" dirty="0">
                <a:ln/>
                <a:effectLst/>
              </a:rPr>
              <a:t>AUTHENTIC ENGAGEMENT</a:t>
            </a:r>
          </a:p>
        </p:txBody>
      </p:sp>
      <p:pic>
        <p:nvPicPr>
          <p:cNvPr id="6" name="Picture 5" descr="A picture containing text, businesscard, clipart&#10;&#10;Description automatically generated">
            <a:extLst>
              <a:ext uri="{FF2B5EF4-FFF2-40B4-BE49-F238E27FC236}">
                <a16:creationId xmlns:a16="http://schemas.microsoft.com/office/drawing/2014/main" id="{F4EBC6BC-6821-44DA-85A0-410A698A6F67}"/>
              </a:ext>
            </a:extLst>
          </p:cNvPr>
          <p:cNvPicPr>
            <a:picLocks noChangeAspect="1"/>
          </p:cNvPicPr>
          <p:nvPr/>
        </p:nvPicPr>
        <p:blipFill>
          <a:blip r:embed="rId3"/>
          <a:stretch>
            <a:fillRect/>
          </a:stretch>
        </p:blipFill>
        <p:spPr>
          <a:xfrm>
            <a:off x="600092" y="1971926"/>
            <a:ext cx="2248040" cy="2000548"/>
          </a:xfrm>
          <a:prstGeom prst="rect">
            <a:avLst/>
          </a:prstGeom>
        </p:spPr>
      </p:pic>
      <p:pic>
        <p:nvPicPr>
          <p:cNvPr id="5" name="Picture 4" descr="A picture containing lamp, light&#10;&#10;Description automatically generated">
            <a:extLst>
              <a:ext uri="{FF2B5EF4-FFF2-40B4-BE49-F238E27FC236}">
                <a16:creationId xmlns:a16="http://schemas.microsoft.com/office/drawing/2014/main" id="{8509D262-4BCB-49F0-91FA-B43B24997499}"/>
              </a:ext>
            </a:extLst>
          </p:cNvPr>
          <p:cNvPicPr>
            <a:picLocks noChangeAspect="1"/>
          </p:cNvPicPr>
          <p:nvPr/>
        </p:nvPicPr>
        <p:blipFill>
          <a:blip r:embed="rId4"/>
          <a:stretch>
            <a:fillRect/>
          </a:stretch>
        </p:blipFill>
        <p:spPr>
          <a:xfrm>
            <a:off x="942720" y="2697211"/>
            <a:ext cx="2179732" cy="2179732"/>
          </a:xfrm>
          <a:prstGeom prst="rect">
            <a:avLst/>
          </a:prstGeom>
        </p:spPr>
      </p:pic>
    </p:spTree>
    <p:extLst>
      <p:ext uri="{BB962C8B-B14F-4D97-AF65-F5344CB8AC3E}">
        <p14:creationId xmlns:p14="http://schemas.microsoft.com/office/powerpoint/2010/main" val="307653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indefinite" accel="50000" decel="50000" fill="hold" nodeType="withEffect">
                                  <p:stCondLst>
                                    <p:cond delay="250"/>
                                  </p:stCondLst>
                                  <p:endCondLst>
                                    <p:cond evt="onNext" delay="0">
                                      <p:tgtEl>
                                        <p:sldTgt/>
                                      </p:tgtEl>
                                    </p:cond>
                                  </p:endCondLst>
                                  <p:childTnLst>
                                    <p:animMotion origin="layout" path="M 0.03855 0.05579 C 0.05717 0.05579 0.07227 0.00787 0.07227 -0.05092 C 0.07227 -0.12014 0.05547 -0.14514 0.04532 -0.15579 L 0.03178 -0.16643 C 0.02162 -0.17708 0.00482 -0.2037 0.00482 -0.28194 C 0.00482 -0.33171 0.01993 -0.38866 0.03855 -0.38866 C 0.05717 -0.38866 0.07227 -0.33171 0.07227 -0.28194 C 0.07227 -0.2037 0.05547 -0.17708 0.04532 -0.16643 L 0.03178 -0.15579 C 0.02162 -0.14514 0.00482 -0.12014 0.00482 -0.05092 C 0.00482 0.00787 0.01993 0.05579 0.03855 0.05579 Z " pathEditMode="relative" rAng="16200000" ptsTypes="AAAAAAAAAAA">
                                      <p:cBhvr>
                                        <p:cTn id="6" dur="4750" fill="hold"/>
                                        <p:tgtEl>
                                          <p:spTgt spid="5"/>
                                        </p:tgtEl>
                                        <p:attrNameLst>
                                          <p:attrName>ppt_x</p:attrName>
                                          <p:attrName>ppt_y</p:attrName>
                                        </p:attrNameLst>
                                      </p:cBhvr>
                                      <p:rCtr x="0"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DE57866C-FA3E-41C5-84B2-BEE8A10603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058" r="-1" b="2161"/>
          <a:stretch/>
        </p:blipFill>
        <p:spPr bwMode="auto">
          <a:xfrm>
            <a:off x="-1169582" y="0"/>
            <a:ext cx="13402340" cy="68847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DE83306-6FB7-4CB0-BBED-D8DA6B9C1935}"/>
              </a:ext>
            </a:extLst>
          </p:cNvPr>
          <p:cNvSpPr/>
          <p:nvPr/>
        </p:nvSpPr>
        <p:spPr>
          <a:xfrm>
            <a:off x="3838353" y="1308655"/>
            <a:ext cx="4077587" cy="3139321"/>
          </a:xfrm>
          <a:prstGeom prst="rect">
            <a:avLst/>
          </a:prstGeom>
          <a:solidFill>
            <a:schemeClr val="tx1"/>
          </a:solidFill>
          <a:effectLst>
            <a:softEdge rad="127000"/>
          </a:effectLst>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accent3"/>
                </a:solidFill>
                <a:effectLst/>
              </a:rPr>
              <a:t>CREATE</a:t>
            </a:r>
            <a:br>
              <a:rPr lang="en-US" sz="6600" b="1" cap="none" spc="0" dirty="0">
                <a:ln/>
                <a:solidFill>
                  <a:schemeClr val="accent3"/>
                </a:solidFill>
                <a:effectLst/>
              </a:rPr>
            </a:br>
            <a:r>
              <a:rPr lang="en-US" sz="6600" b="1" cap="none" spc="0" dirty="0">
                <a:ln/>
                <a:solidFill>
                  <a:schemeClr val="accent3"/>
                </a:solidFill>
                <a:effectLst/>
              </a:rPr>
              <a:t>YOUR </a:t>
            </a:r>
            <a:br>
              <a:rPr lang="en-US" sz="6600" b="1" cap="none" spc="0" dirty="0">
                <a:ln/>
                <a:solidFill>
                  <a:schemeClr val="accent3"/>
                </a:solidFill>
                <a:effectLst/>
              </a:rPr>
            </a:br>
            <a:r>
              <a:rPr lang="en-US" sz="6600" b="1" cap="none" spc="0" dirty="0">
                <a:ln/>
                <a:solidFill>
                  <a:schemeClr val="accent3"/>
                </a:solidFill>
                <a:effectLst/>
              </a:rPr>
              <a:t>SPACE</a:t>
            </a:r>
          </a:p>
        </p:txBody>
      </p:sp>
      <p:sp>
        <p:nvSpPr>
          <p:cNvPr id="9" name="TextBox 8">
            <a:extLst>
              <a:ext uri="{FF2B5EF4-FFF2-40B4-BE49-F238E27FC236}">
                <a16:creationId xmlns:a16="http://schemas.microsoft.com/office/drawing/2014/main" id="{77879F2C-9FF5-47CC-BC97-E25D3954C460}"/>
              </a:ext>
            </a:extLst>
          </p:cNvPr>
          <p:cNvSpPr txBox="1"/>
          <p:nvPr/>
        </p:nvSpPr>
        <p:spPr>
          <a:xfrm>
            <a:off x="-35169" y="660232"/>
            <a:ext cx="1941342" cy="5262979"/>
          </a:xfrm>
          <a:prstGeom prst="rect">
            <a:avLst/>
          </a:prstGeom>
          <a:noFill/>
        </p:spPr>
        <p:txBody>
          <a:bodyPr wrap="square">
            <a:spAutoFit/>
          </a:bodyPr>
          <a:lstStyle/>
          <a:p>
            <a:r>
              <a:rPr lang="en-US" sz="2400" b="1"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Creates a safe, supportive space to explore emotional regulation through the connection with breath and increased body awareness</a:t>
            </a:r>
            <a:r>
              <a:rPr lang="en-US" sz="24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a:t>
            </a:r>
            <a:endParaRPr lang="en-US" sz="2400" dirty="0"/>
          </a:p>
        </p:txBody>
      </p:sp>
    </p:spTree>
    <p:extLst>
      <p:ext uri="{BB962C8B-B14F-4D97-AF65-F5344CB8AC3E}">
        <p14:creationId xmlns:p14="http://schemas.microsoft.com/office/powerpoint/2010/main" val="1898368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ee the source image">
            <a:extLst>
              <a:ext uri="{FF2B5EF4-FFF2-40B4-BE49-F238E27FC236}">
                <a16:creationId xmlns:a16="http://schemas.microsoft.com/office/drawing/2014/main" id="{C6819A0D-3991-4609-9373-BFF70FD833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3" r="-1" b="-1"/>
          <a:stretch/>
        </p:blipFill>
        <p:spPr bwMode="auto">
          <a:xfrm>
            <a:off x="723196" y="-1"/>
            <a:ext cx="1158849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 stage, night sky&#10;&#10;Description automatically generated">
            <a:extLst>
              <a:ext uri="{FF2B5EF4-FFF2-40B4-BE49-F238E27FC236}">
                <a16:creationId xmlns:a16="http://schemas.microsoft.com/office/drawing/2014/main" id="{37A0DD0D-9461-4A01-BA77-EAF64FFBFD70}"/>
              </a:ext>
            </a:extLst>
          </p:cNvPr>
          <p:cNvPicPr>
            <a:picLocks noChangeAspect="1"/>
          </p:cNvPicPr>
          <p:nvPr/>
        </p:nvPicPr>
        <p:blipFill>
          <a:blip r:embed="rId4"/>
          <a:stretch>
            <a:fillRect/>
          </a:stretch>
        </p:blipFill>
        <p:spPr>
          <a:xfrm>
            <a:off x="4767943" y="1194656"/>
            <a:ext cx="3944983" cy="3944983"/>
          </a:xfrm>
          <a:prstGeom prst="ellipse">
            <a:avLst/>
          </a:prstGeom>
          <a:ln>
            <a:noFill/>
          </a:ln>
          <a:effectLst>
            <a:softEdge rad="112500"/>
          </a:effectLst>
        </p:spPr>
      </p:pic>
      <p:sp>
        <p:nvSpPr>
          <p:cNvPr id="6" name="Rectangle 5">
            <a:extLst>
              <a:ext uri="{FF2B5EF4-FFF2-40B4-BE49-F238E27FC236}">
                <a16:creationId xmlns:a16="http://schemas.microsoft.com/office/drawing/2014/main" id="{74AFD405-D91E-4D6A-B207-4DDC2A570B75}"/>
              </a:ext>
            </a:extLst>
          </p:cNvPr>
          <p:cNvSpPr/>
          <p:nvPr/>
        </p:nvSpPr>
        <p:spPr>
          <a:xfrm rot="16200000">
            <a:off x="-616942" y="1391261"/>
            <a:ext cx="3103734" cy="646331"/>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G</a:t>
            </a:r>
            <a:r>
              <a:rPr lang="en-US" sz="3600" dirty="0">
                <a:ln w="0"/>
                <a:effectLst>
                  <a:outerShdw blurRad="38100" dist="19050" dir="2700000" algn="tl" rotWithShape="0">
                    <a:schemeClr val="dk1">
                      <a:alpha val="40000"/>
                    </a:schemeClr>
                  </a:outerShdw>
                </a:effectLst>
              </a:rPr>
              <a:t>ROUNDING</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2050" name="Picture 2" descr="See the source image">
            <a:extLst>
              <a:ext uri="{FF2B5EF4-FFF2-40B4-BE49-F238E27FC236}">
                <a16:creationId xmlns:a16="http://schemas.microsoft.com/office/drawing/2014/main" id="{C17B668A-DA20-41E7-8583-9C4652B76B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2" y="3340726"/>
            <a:ext cx="1674221" cy="25886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ee the source image">
            <a:extLst>
              <a:ext uri="{FF2B5EF4-FFF2-40B4-BE49-F238E27FC236}">
                <a16:creationId xmlns:a16="http://schemas.microsoft.com/office/drawing/2014/main" id="{FAAA9344-4394-4796-8680-D4B9A80269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9177" y="2187089"/>
            <a:ext cx="1349006" cy="10792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80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27" name="Group 26">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28" name="Freeform: Shape 27">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Shape 28">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Rectangle 1">
            <a:extLst>
              <a:ext uri="{FF2B5EF4-FFF2-40B4-BE49-F238E27FC236}">
                <a16:creationId xmlns:a16="http://schemas.microsoft.com/office/drawing/2014/main" id="{7EAC7F8C-41BF-4055-BF2D-D8ECECAC3850}"/>
              </a:ext>
            </a:extLst>
          </p:cNvPr>
          <p:cNvSpPr/>
          <p:nvPr/>
        </p:nvSpPr>
        <p:spPr>
          <a:xfrm>
            <a:off x="1740085" y="5113065"/>
            <a:ext cx="8099309" cy="2031055"/>
          </a:xfrm>
          <a:prstGeom prst="rect">
            <a:avLst/>
          </a:prstGeom>
        </p:spPr>
        <p:txBody>
          <a:bodyPr vert="horz" lIns="91440" tIns="45720" rIns="91440" bIns="45720" rtlCol="0" anchor="b">
            <a:normAutofit fontScale="25000" lnSpcReduction="20000"/>
            <a:scene3d>
              <a:camera prst="orthographicFront"/>
              <a:lightRig rig="harsh" dir="t"/>
            </a:scene3d>
            <a:sp3d extrusionH="57150" prstMaterial="matte">
              <a:bevelT w="63500" h="12700" prst="angle"/>
              <a:contourClr>
                <a:schemeClr val="bg1">
                  <a:lumMod val="65000"/>
                </a:schemeClr>
              </a:contourClr>
            </a:sp3d>
          </a:bodyPr>
          <a:lstStyle/>
          <a:p>
            <a:pPr marR="0" algn="ctr">
              <a:spcBef>
                <a:spcPts val="0"/>
              </a:spcBef>
              <a:spcAft>
                <a:spcPts val="0"/>
              </a:spcAft>
              <a:buClr>
                <a:schemeClr val="bg2"/>
              </a:buClr>
            </a:pPr>
            <a:endParaRPr lang="en-US" sz="4800" b="1" dirty="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endParaRPr>
          </a:p>
          <a:p>
            <a:pPr marR="0" algn="ctr">
              <a:spcBef>
                <a:spcPts val="0"/>
              </a:spcBef>
              <a:spcAft>
                <a:spcPts val="0"/>
              </a:spcAft>
              <a:buClr>
                <a:schemeClr val="bg2"/>
              </a:buClr>
            </a:pPr>
            <a:r>
              <a:rPr lang="en-US" sz="9600" b="1" dirty="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rPr>
              <a:t>INVITATION #1</a:t>
            </a:r>
          </a:p>
          <a:p>
            <a:pPr marR="0" algn="ctr">
              <a:spcBef>
                <a:spcPts val="0"/>
              </a:spcBef>
              <a:spcAft>
                <a:spcPts val="0"/>
              </a:spcAft>
              <a:buClr>
                <a:schemeClr val="bg2"/>
              </a:buClr>
            </a:pPr>
            <a:r>
              <a:rPr lang="en-US" sz="21600" b="1" dirty="0">
                <a:solidFill>
                  <a:schemeClr val="bg2"/>
                </a:solidFill>
                <a:effectLst/>
                <a:latin typeface="Century Gothic" panose="020B0502020202020204" pitchFamily="34" charset="0"/>
                <a:ea typeface="Century Gothic" panose="020B0502020202020204" pitchFamily="34" charset="0"/>
                <a:cs typeface="Century Gothic" panose="020B0502020202020204" pitchFamily="34" charset="0"/>
              </a:rPr>
              <a:t>	Appreciative </a:t>
            </a:r>
          </a:p>
          <a:p>
            <a:pPr marR="0" algn="ctr">
              <a:spcBef>
                <a:spcPts val="0"/>
              </a:spcBef>
              <a:spcAft>
                <a:spcPts val="0"/>
              </a:spcAft>
              <a:buClr>
                <a:schemeClr val="bg2"/>
              </a:buClr>
            </a:pPr>
            <a:r>
              <a:rPr lang="en-US" sz="216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rPr>
              <a:t>Inquiry</a:t>
            </a:r>
            <a:endParaRPr lang="en-US" sz="112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endParaRPr>
          </a:p>
          <a:p>
            <a:pPr marR="0" algn="ctr">
              <a:spcBef>
                <a:spcPts val="0"/>
              </a:spcBef>
              <a:spcAft>
                <a:spcPts val="0"/>
              </a:spcAft>
              <a:buClr>
                <a:schemeClr val="bg2"/>
              </a:buClr>
            </a:pPr>
            <a:r>
              <a:rPr lang="en-US" sz="112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rPr>
              <a:t> </a:t>
            </a:r>
          </a:p>
          <a:p>
            <a:pPr marR="0" algn="ctr">
              <a:spcBef>
                <a:spcPts val="0"/>
              </a:spcBef>
              <a:spcAft>
                <a:spcPts val="0"/>
              </a:spcAft>
              <a:buClr>
                <a:schemeClr val="bg2"/>
              </a:buClr>
            </a:pPr>
            <a:r>
              <a:rPr lang="en-US" sz="9600" b="1" dirty="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rPr>
              <a:t>INVITATION #2</a:t>
            </a:r>
          </a:p>
          <a:p>
            <a:pPr marR="0" algn="ctr">
              <a:spcBef>
                <a:spcPts val="0"/>
              </a:spcBef>
              <a:spcAft>
                <a:spcPts val="0"/>
              </a:spcAft>
              <a:buClr>
                <a:schemeClr val="bg2"/>
              </a:buClr>
            </a:pPr>
            <a:r>
              <a:rPr lang="en-US" sz="21600" b="1" dirty="0">
                <a:solidFill>
                  <a:schemeClr val="bg2"/>
                </a:solidFill>
                <a:effectLst/>
                <a:latin typeface="Century Gothic" panose="020B0502020202020204" pitchFamily="34" charset="0"/>
                <a:ea typeface="Century Gothic" panose="020B0502020202020204" pitchFamily="34" charset="0"/>
                <a:cs typeface="Century Gothic" panose="020B0502020202020204" pitchFamily="34" charset="0"/>
              </a:rPr>
              <a:t>	Inner Awareness</a:t>
            </a:r>
          </a:p>
          <a:p>
            <a:pPr marR="0" algn="ctr">
              <a:spcBef>
                <a:spcPts val="0"/>
              </a:spcBef>
              <a:spcAft>
                <a:spcPts val="0"/>
              </a:spcAft>
              <a:buClr>
                <a:schemeClr val="bg2"/>
              </a:buClr>
            </a:pPr>
            <a:r>
              <a:rPr lang="en-US" sz="216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rPr>
              <a:t>Outer Senses</a:t>
            </a:r>
            <a:endParaRPr lang="en-US" sz="11200" b="1" dirty="0">
              <a:solidFill>
                <a:schemeClr val="bg2"/>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R="0" algn="ctr">
              <a:spcBef>
                <a:spcPts val="0"/>
              </a:spcBef>
              <a:spcAft>
                <a:spcPts val="0"/>
              </a:spcAft>
              <a:buClr>
                <a:schemeClr val="bg2"/>
              </a:buClr>
            </a:pPr>
            <a:endParaRPr lang="en-US" sz="11200" b="1" dirty="0">
              <a:solidFill>
                <a:schemeClr val="bg2"/>
              </a:solidFill>
              <a:effectLst/>
              <a:latin typeface="Century Gothic" panose="020B0502020202020204" pitchFamily="34" charset="0"/>
              <a:ea typeface="Century Gothic" panose="020B0502020202020204" pitchFamily="34" charset="0"/>
              <a:cs typeface="Century Gothic" panose="020B0502020202020204" pitchFamily="34" charset="0"/>
            </a:endParaRPr>
          </a:p>
          <a:p>
            <a:pPr marR="0" algn="ctr">
              <a:spcBef>
                <a:spcPts val="0"/>
              </a:spcBef>
              <a:spcAft>
                <a:spcPts val="0"/>
              </a:spcAft>
              <a:buClr>
                <a:schemeClr val="bg2"/>
              </a:buClr>
            </a:pPr>
            <a:r>
              <a:rPr lang="en-US" sz="9600" b="1" dirty="0">
                <a:solidFill>
                  <a:schemeClr val="bg1">
                    <a:lumMod val="50000"/>
                  </a:schemeClr>
                </a:solidFill>
                <a:latin typeface="Century Gothic" panose="020B0502020202020204" pitchFamily="34" charset="0"/>
                <a:ea typeface="Century Gothic" panose="020B0502020202020204" pitchFamily="34" charset="0"/>
                <a:cs typeface="Century Gothic" panose="020B0502020202020204" pitchFamily="34" charset="0"/>
              </a:rPr>
              <a:t>INVITATION #3</a:t>
            </a:r>
          </a:p>
          <a:p>
            <a:pPr marR="0" algn="ctr">
              <a:spcBef>
                <a:spcPts val="0"/>
              </a:spcBef>
              <a:spcAft>
                <a:spcPts val="0"/>
              </a:spcAft>
              <a:buClr>
                <a:schemeClr val="bg2"/>
              </a:buClr>
            </a:pPr>
            <a:r>
              <a:rPr lang="en-US" sz="192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rPr>
              <a:t>	</a:t>
            </a:r>
            <a:r>
              <a:rPr lang="en-US" sz="216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rPr>
              <a:t>Mindfulness in Movement</a:t>
            </a:r>
          </a:p>
          <a:p>
            <a:pPr marR="0" algn="ctr">
              <a:spcBef>
                <a:spcPts val="0"/>
              </a:spcBef>
              <a:spcAft>
                <a:spcPts val="0"/>
              </a:spcAft>
              <a:buClr>
                <a:schemeClr val="bg2"/>
              </a:buClr>
            </a:pPr>
            <a:endParaRPr lang="en-US" sz="216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endParaRPr>
          </a:p>
          <a:p>
            <a:pPr algn="ctr" defTabSz="914400">
              <a:lnSpc>
                <a:spcPct val="90000"/>
              </a:lnSpc>
              <a:spcBef>
                <a:spcPct val="0"/>
              </a:spcBef>
              <a:spcAft>
                <a:spcPts val="600"/>
              </a:spcAft>
            </a:pPr>
            <a:endParaRPr lang="en-US" sz="4400" b="1" kern="1200" cap="none" spc="0" dirty="0">
              <a:ln/>
              <a:solidFill>
                <a:schemeClr val="tx2"/>
              </a:solidFill>
              <a:effectLst/>
              <a:latin typeface="+mj-lt"/>
              <a:ea typeface="+mj-ea"/>
              <a:cs typeface="+mj-cs"/>
            </a:endParaRPr>
          </a:p>
        </p:txBody>
      </p:sp>
      <p:pic>
        <p:nvPicPr>
          <p:cNvPr id="24" name="Picture 23" descr="A picture containing lamp, light&#10;&#10;Description automatically generated">
            <a:extLst>
              <a:ext uri="{FF2B5EF4-FFF2-40B4-BE49-F238E27FC236}">
                <a16:creationId xmlns:a16="http://schemas.microsoft.com/office/drawing/2014/main" id="{F07028CD-73F5-4048-AE29-98881B2B4B8F}"/>
              </a:ext>
            </a:extLst>
          </p:cNvPr>
          <p:cNvPicPr>
            <a:picLocks noChangeAspect="1"/>
          </p:cNvPicPr>
          <p:nvPr/>
        </p:nvPicPr>
        <p:blipFill>
          <a:blip r:embed="rId3"/>
          <a:stretch>
            <a:fillRect/>
          </a:stretch>
        </p:blipFill>
        <p:spPr>
          <a:xfrm>
            <a:off x="1510921" y="830567"/>
            <a:ext cx="2179732" cy="2179732"/>
          </a:xfrm>
          <a:prstGeom prst="rect">
            <a:avLst/>
          </a:prstGeom>
        </p:spPr>
      </p:pic>
      <p:pic>
        <p:nvPicPr>
          <p:cNvPr id="26" name="Picture 25" descr="A picture containing text, businesscard, clipart&#10;&#10;Description automatically generated">
            <a:extLst>
              <a:ext uri="{FF2B5EF4-FFF2-40B4-BE49-F238E27FC236}">
                <a16:creationId xmlns:a16="http://schemas.microsoft.com/office/drawing/2014/main" id="{43CBFEE0-A8AF-4591-AC34-20ACCE01041B}"/>
              </a:ext>
            </a:extLst>
          </p:cNvPr>
          <p:cNvPicPr>
            <a:picLocks noChangeAspect="1"/>
          </p:cNvPicPr>
          <p:nvPr/>
        </p:nvPicPr>
        <p:blipFill>
          <a:blip r:embed="rId4"/>
          <a:stretch>
            <a:fillRect/>
          </a:stretch>
        </p:blipFill>
        <p:spPr>
          <a:xfrm>
            <a:off x="9408512" y="3742951"/>
            <a:ext cx="2248040" cy="2000548"/>
          </a:xfrm>
          <a:prstGeom prst="rect">
            <a:avLst/>
          </a:prstGeom>
        </p:spPr>
      </p:pic>
    </p:spTree>
    <p:extLst>
      <p:ext uri="{BB962C8B-B14F-4D97-AF65-F5344CB8AC3E}">
        <p14:creationId xmlns:p14="http://schemas.microsoft.com/office/powerpoint/2010/main" val="167948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repeatCount="indefinite" accel="50000" decel="50000" fill="hold" nodeType="withEffect">
                                  <p:stCondLst>
                                    <p:cond delay="250"/>
                                  </p:stCondLst>
                                  <p:endCondLst>
                                    <p:cond evt="onNext" delay="0">
                                      <p:tgtEl>
                                        <p:sldTgt/>
                                      </p:tgtEl>
                                    </p:cond>
                                  </p:endCondLst>
                                  <p:childTnLst>
                                    <p:animMotion origin="layout" path="M 0.03867 0.05602 C 0.05729 0.05602 0.0724 0.0081 0.0724 -0.05069 C 0.0724 -0.11991 0.0556 -0.14491 0.04544 -0.15555 L 0.0319 -0.1662 C 0.02175 -0.17685 0.00495 -0.20347 0.00495 -0.28171 C 0.00495 -0.33148 0.02005 -0.38842 0.03867 -0.38842 C 0.05729 -0.38842 0.0724 -0.33148 0.0724 -0.28171 C 0.0724 -0.20347 0.0556 -0.17685 0.04544 -0.1662 L 0.0319 -0.15555 C 0.02175 -0.14491 0.00495 -0.11991 0.00495 -0.05069 C 0.00495 0.0081 0.02005 0.05602 0.03867 0.05602 Z " pathEditMode="relative" rAng="16200000" ptsTypes="AAAAAAAAAAA">
                                      <p:cBhvr>
                                        <p:cTn id="6" dur="4750" fill="hold"/>
                                        <p:tgtEl>
                                          <p:spTgt spid="24"/>
                                        </p:tgtEl>
                                        <p:attrNameLst>
                                          <p:attrName>ppt_x</p:attrName>
                                          <p:attrName>ppt_y</p:attrName>
                                        </p:attrNameLst>
                                      </p:cBhvr>
                                      <p:rCtr x="0" y="-22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Rectangle 1">
            <a:extLst>
              <a:ext uri="{FF2B5EF4-FFF2-40B4-BE49-F238E27FC236}">
                <a16:creationId xmlns:a16="http://schemas.microsoft.com/office/drawing/2014/main" id="{7EAC7F8C-41BF-4055-BF2D-D8ECECAC3850}"/>
              </a:ext>
            </a:extLst>
          </p:cNvPr>
          <p:cNvSpPr/>
          <p:nvPr/>
        </p:nvSpPr>
        <p:spPr>
          <a:xfrm>
            <a:off x="2812765" y="2438777"/>
            <a:ext cx="6739801" cy="2310312"/>
          </a:xfrm>
          <a:prstGeom prst="rect">
            <a:avLst/>
          </a:prstGeom>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p>
            <a:pPr algn="ctr" defTabSz="914400">
              <a:lnSpc>
                <a:spcPct val="90000"/>
              </a:lnSpc>
              <a:spcBef>
                <a:spcPct val="0"/>
              </a:spcBef>
              <a:spcAft>
                <a:spcPts val="600"/>
              </a:spcAft>
            </a:pPr>
            <a:r>
              <a:rPr lang="en-US" sz="6600" b="1" kern="1200" dirty="0">
                <a:ln/>
                <a:solidFill>
                  <a:schemeClr val="bg1">
                    <a:lumMod val="50000"/>
                  </a:schemeClr>
                </a:solidFill>
                <a:latin typeface="+mj-lt"/>
                <a:ea typeface="+mj-ea"/>
                <a:cs typeface="+mj-cs"/>
              </a:rPr>
              <a:t>Invitation #1 </a:t>
            </a:r>
          </a:p>
          <a:p>
            <a:pPr algn="ctr" defTabSz="914400">
              <a:lnSpc>
                <a:spcPct val="90000"/>
              </a:lnSpc>
              <a:spcBef>
                <a:spcPct val="0"/>
              </a:spcBef>
              <a:spcAft>
                <a:spcPts val="600"/>
              </a:spcAft>
            </a:pPr>
            <a:r>
              <a:rPr lang="en-US" sz="6600" b="1" kern="1200" cap="none" spc="0" dirty="0">
                <a:ln/>
                <a:solidFill>
                  <a:srgbClr val="009999"/>
                </a:solidFill>
                <a:effectLst/>
                <a:latin typeface="+mj-lt"/>
                <a:ea typeface="+mj-ea"/>
                <a:cs typeface="+mj-cs"/>
              </a:rPr>
              <a:t>APPRECIATIVE</a:t>
            </a:r>
          </a:p>
          <a:p>
            <a:pPr algn="ctr" defTabSz="914400">
              <a:lnSpc>
                <a:spcPct val="90000"/>
              </a:lnSpc>
              <a:spcBef>
                <a:spcPct val="0"/>
              </a:spcBef>
              <a:spcAft>
                <a:spcPts val="600"/>
              </a:spcAft>
            </a:pPr>
            <a:r>
              <a:rPr lang="en-US" sz="6600" b="1" dirty="0">
                <a:ln/>
                <a:solidFill>
                  <a:srgbClr val="009999"/>
                </a:solidFill>
                <a:latin typeface="+mj-lt"/>
                <a:ea typeface="+mj-ea"/>
                <a:cs typeface="+mj-cs"/>
              </a:rPr>
              <a:t>INQUIRY</a:t>
            </a:r>
            <a:endParaRPr lang="en-US" sz="6600" b="1" kern="1200" cap="none" spc="0" dirty="0">
              <a:ln/>
              <a:solidFill>
                <a:srgbClr val="009999"/>
              </a:solidFill>
              <a:effectLst/>
              <a:latin typeface="+mj-lt"/>
              <a:ea typeface="+mj-ea"/>
              <a:cs typeface="+mj-cs"/>
            </a:endParaRPr>
          </a:p>
        </p:txBody>
      </p:sp>
    </p:spTree>
    <p:extLst>
      <p:ext uri="{BB962C8B-B14F-4D97-AF65-F5344CB8AC3E}">
        <p14:creationId xmlns:p14="http://schemas.microsoft.com/office/powerpoint/2010/main" val="1415452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098" name="Picture 2" descr="See the source image">
            <a:extLst>
              <a:ext uri="{FF2B5EF4-FFF2-40B4-BE49-F238E27FC236}">
                <a16:creationId xmlns:a16="http://schemas.microsoft.com/office/drawing/2014/main" id="{C1E1989E-1BF7-4A0F-A829-E3AB97BDE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33129">
            <a:off x="-433827" y="313759"/>
            <a:ext cx="9151213" cy="96066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9D4F106-1157-45B9-86CF-405DD92CEA11}"/>
              </a:ext>
            </a:extLst>
          </p:cNvPr>
          <p:cNvSpPr/>
          <p:nvPr/>
        </p:nvSpPr>
        <p:spPr>
          <a:xfrm>
            <a:off x="3048452" y="3116190"/>
            <a:ext cx="6002079" cy="3139321"/>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600" b="1" cap="none" spc="0" dirty="0">
                <a:ln/>
                <a:solidFill>
                  <a:schemeClr val="bg1">
                    <a:lumMod val="50000"/>
                  </a:schemeClr>
                </a:solidFill>
                <a:effectLst/>
              </a:rPr>
              <a:t>Focus on the Positive to </a:t>
            </a:r>
            <a:r>
              <a:rPr lang="en-US" sz="6600" b="1" cap="none" spc="0" dirty="0">
                <a:ln/>
                <a:solidFill>
                  <a:schemeClr val="bg2"/>
                </a:solidFill>
                <a:effectLst/>
              </a:rPr>
              <a:t>THRIVE</a:t>
            </a:r>
          </a:p>
        </p:txBody>
      </p:sp>
      <p:sp>
        <p:nvSpPr>
          <p:cNvPr id="19" name="TextBox 18">
            <a:extLst>
              <a:ext uri="{FF2B5EF4-FFF2-40B4-BE49-F238E27FC236}">
                <a16:creationId xmlns:a16="http://schemas.microsoft.com/office/drawing/2014/main" id="{57F377A1-FC4B-48D4-B5C8-6DD9BDA1D2F3}"/>
              </a:ext>
            </a:extLst>
          </p:cNvPr>
          <p:cNvSpPr txBox="1"/>
          <p:nvPr/>
        </p:nvSpPr>
        <p:spPr>
          <a:xfrm>
            <a:off x="1" y="-29840"/>
            <a:ext cx="12191694" cy="1277273"/>
          </a:xfrm>
          <a:prstGeom prst="rect">
            <a:avLst/>
          </a:prstGeom>
          <a:noFill/>
        </p:spPr>
        <p:txBody>
          <a:bodyPr wrap="square">
            <a:spAutoFit/>
          </a:bodyPr>
          <a:lstStyle/>
          <a:p>
            <a:pPr marL="0" marR="0" algn="ctr" defTabSz="914400">
              <a:lnSpc>
                <a:spcPct val="90000"/>
              </a:lnSpc>
              <a:spcBef>
                <a:spcPct val="0"/>
              </a:spcBef>
              <a:spcAft>
                <a:spcPts val="600"/>
              </a:spcAft>
            </a:pPr>
            <a:r>
              <a:rPr lang="en-US" sz="4000" b="1" spc="50" dirty="0">
                <a:ln w="0"/>
                <a:effectLst>
                  <a:innerShdw blurRad="63500" dist="50800" dir="13500000">
                    <a:srgbClr val="000000">
                      <a:alpha val="50000"/>
                    </a:srgbClr>
                  </a:innerShdw>
                </a:effectLst>
                <a:latin typeface="+mj-lt"/>
                <a:ea typeface="+mj-ea"/>
                <a:cs typeface="+mj-cs"/>
              </a:rPr>
              <a:t>What’s the best thing that has </a:t>
            </a:r>
          </a:p>
          <a:p>
            <a:pPr marL="0" marR="0" algn="ctr" defTabSz="914400">
              <a:lnSpc>
                <a:spcPct val="90000"/>
              </a:lnSpc>
              <a:spcBef>
                <a:spcPct val="0"/>
              </a:spcBef>
              <a:spcAft>
                <a:spcPts val="600"/>
              </a:spcAft>
            </a:pPr>
            <a:r>
              <a:rPr lang="en-US" sz="4000" b="1" spc="50" dirty="0">
                <a:ln w="0"/>
                <a:effectLst>
                  <a:innerShdw blurRad="63500" dist="50800" dir="13500000">
                    <a:srgbClr val="000000">
                      <a:alpha val="50000"/>
                    </a:srgbClr>
                  </a:innerShdw>
                </a:effectLst>
                <a:latin typeface="+mj-lt"/>
                <a:ea typeface="+mj-ea"/>
                <a:cs typeface="+mj-cs"/>
              </a:rPr>
              <a:t>happened to </a:t>
            </a:r>
            <a:r>
              <a:rPr lang="en-US" sz="4000" b="1" spc="50">
                <a:ln w="0"/>
                <a:effectLst>
                  <a:innerShdw blurRad="63500" dist="50800" dir="13500000">
                    <a:srgbClr val="000000">
                      <a:alpha val="50000"/>
                    </a:srgbClr>
                  </a:innerShdw>
                </a:effectLst>
                <a:latin typeface="+mj-lt"/>
                <a:ea typeface="+mj-ea"/>
                <a:cs typeface="+mj-cs"/>
              </a:rPr>
              <a:t>you today?</a:t>
            </a:r>
            <a:endParaRPr lang="en-US" sz="4000" b="1" spc="50" dirty="0">
              <a:ln w="0"/>
              <a:effectLst>
                <a:innerShdw blurRad="63500" dist="50800" dir="13500000">
                  <a:srgbClr val="000000">
                    <a:alpha val="50000"/>
                  </a:srgbClr>
                </a:innerShdw>
              </a:effectLst>
              <a:latin typeface="+mj-lt"/>
              <a:ea typeface="+mj-ea"/>
              <a:cs typeface="+mj-cs"/>
            </a:endParaRPr>
          </a:p>
        </p:txBody>
      </p:sp>
      <p:pic>
        <p:nvPicPr>
          <p:cNvPr id="4" name="Picture 3">
            <a:extLst>
              <a:ext uri="{FF2B5EF4-FFF2-40B4-BE49-F238E27FC236}">
                <a16:creationId xmlns:a16="http://schemas.microsoft.com/office/drawing/2014/main" id="{47480E7E-811B-4761-8138-0577BC4E4ABE}"/>
              </a:ext>
            </a:extLst>
          </p:cNvPr>
          <p:cNvPicPr>
            <a:picLocks noChangeAspect="1"/>
          </p:cNvPicPr>
          <p:nvPr/>
        </p:nvPicPr>
        <p:blipFill>
          <a:blip r:embed="rId4"/>
          <a:stretch>
            <a:fillRect/>
          </a:stretch>
        </p:blipFill>
        <p:spPr>
          <a:xfrm>
            <a:off x="10755424" y="145093"/>
            <a:ext cx="1177113" cy="541616"/>
          </a:xfrm>
          <a:prstGeom prst="rect">
            <a:avLst/>
          </a:prstGeom>
        </p:spPr>
      </p:pic>
      <p:pic>
        <p:nvPicPr>
          <p:cNvPr id="1028" name="Picture 4" descr="See the source image">
            <a:extLst>
              <a:ext uri="{FF2B5EF4-FFF2-40B4-BE49-F238E27FC236}">
                <a16:creationId xmlns:a16="http://schemas.microsoft.com/office/drawing/2014/main" id="{BC149424-3122-4E2A-B5A0-0E928D25C1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312" y="69193"/>
            <a:ext cx="1687817" cy="1350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Rectangle 1">
            <a:extLst>
              <a:ext uri="{FF2B5EF4-FFF2-40B4-BE49-F238E27FC236}">
                <a16:creationId xmlns:a16="http://schemas.microsoft.com/office/drawing/2014/main" id="{7EAC7F8C-41BF-4055-BF2D-D8ECECAC3850}"/>
              </a:ext>
            </a:extLst>
          </p:cNvPr>
          <p:cNvSpPr/>
          <p:nvPr/>
        </p:nvSpPr>
        <p:spPr>
          <a:xfrm>
            <a:off x="2639758" y="4017712"/>
            <a:ext cx="6739801" cy="2310312"/>
          </a:xfrm>
          <a:prstGeom prst="rect">
            <a:avLst/>
          </a:prstGeom>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p>
            <a:pPr algn="ctr" defTabSz="914400">
              <a:lnSpc>
                <a:spcPct val="90000"/>
              </a:lnSpc>
              <a:spcBef>
                <a:spcPct val="0"/>
              </a:spcBef>
              <a:spcAft>
                <a:spcPts val="600"/>
              </a:spcAft>
            </a:pPr>
            <a:r>
              <a:rPr lang="en-US" sz="6600" b="1" kern="1200" dirty="0">
                <a:ln/>
                <a:solidFill>
                  <a:schemeClr val="bg1">
                    <a:lumMod val="50000"/>
                  </a:schemeClr>
                </a:solidFill>
                <a:latin typeface="+mj-lt"/>
                <a:ea typeface="+mj-ea"/>
                <a:cs typeface="+mj-cs"/>
              </a:rPr>
              <a:t>Invitation #2 </a:t>
            </a:r>
          </a:p>
          <a:p>
            <a:pPr marR="0" algn="ctr">
              <a:spcBef>
                <a:spcPts val="0"/>
              </a:spcBef>
              <a:spcAft>
                <a:spcPts val="0"/>
              </a:spcAft>
              <a:buClr>
                <a:schemeClr val="bg2"/>
              </a:buClr>
            </a:pPr>
            <a:r>
              <a:rPr lang="en-US" sz="6600" b="1" dirty="0">
                <a:solidFill>
                  <a:schemeClr val="bg2"/>
                </a:solidFill>
                <a:effectLst/>
                <a:latin typeface="Century Gothic" panose="020B0502020202020204" pitchFamily="34" charset="0"/>
                <a:ea typeface="Century Gothic" panose="020B0502020202020204" pitchFamily="34" charset="0"/>
                <a:cs typeface="Century Gothic" panose="020B0502020202020204" pitchFamily="34" charset="0"/>
              </a:rPr>
              <a:t>Inner Awareness</a:t>
            </a:r>
          </a:p>
          <a:p>
            <a:pPr marR="0" algn="ctr">
              <a:spcBef>
                <a:spcPts val="0"/>
              </a:spcBef>
              <a:spcAft>
                <a:spcPts val="0"/>
              </a:spcAft>
              <a:buClr>
                <a:schemeClr val="bg2"/>
              </a:buClr>
            </a:pPr>
            <a:r>
              <a:rPr lang="en-US" sz="66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rPr>
              <a:t>Outer </a:t>
            </a:r>
          </a:p>
          <a:p>
            <a:pPr marR="0" algn="ctr">
              <a:spcBef>
                <a:spcPts val="0"/>
              </a:spcBef>
              <a:spcAft>
                <a:spcPts val="0"/>
              </a:spcAft>
              <a:buClr>
                <a:schemeClr val="bg2"/>
              </a:buClr>
            </a:pPr>
            <a:r>
              <a:rPr lang="en-US" sz="6600" b="1" dirty="0">
                <a:solidFill>
                  <a:schemeClr val="bg2"/>
                </a:solidFill>
                <a:latin typeface="Century Gothic" panose="020B0502020202020204" pitchFamily="34" charset="0"/>
                <a:ea typeface="Century Gothic" panose="020B0502020202020204" pitchFamily="34" charset="0"/>
                <a:cs typeface="Century Gothic" panose="020B0502020202020204" pitchFamily="34" charset="0"/>
              </a:rPr>
              <a:t>Senses</a:t>
            </a:r>
            <a:endParaRPr lang="en-US" sz="6600" b="1" dirty="0">
              <a:solidFill>
                <a:schemeClr val="bg2"/>
              </a:solidFill>
              <a:effectLst/>
              <a:latin typeface="Century Gothic" panose="020B0502020202020204" pitchFamily="34" charset="0"/>
              <a:ea typeface="Century Gothic" panose="020B0502020202020204" pitchFamily="34" charset="0"/>
              <a:cs typeface="Century Gothic" panose="020B0502020202020204" pitchFamily="34" charset="0"/>
            </a:endParaRPr>
          </a:p>
        </p:txBody>
      </p:sp>
      <p:pic>
        <p:nvPicPr>
          <p:cNvPr id="19" name="Picture 4" descr="See the source image">
            <a:extLst>
              <a:ext uri="{FF2B5EF4-FFF2-40B4-BE49-F238E27FC236}">
                <a16:creationId xmlns:a16="http://schemas.microsoft.com/office/drawing/2014/main" id="{E0B6D72E-A8DA-44CE-BB61-A2BB589F5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12" y="69193"/>
            <a:ext cx="1687817" cy="1350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824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Rectangle 1">
            <a:extLst>
              <a:ext uri="{FF2B5EF4-FFF2-40B4-BE49-F238E27FC236}">
                <a16:creationId xmlns:a16="http://schemas.microsoft.com/office/drawing/2014/main" id="{7EAC7F8C-41BF-4055-BF2D-D8ECECAC3850}"/>
              </a:ext>
            </a:extLst>
          </p:cNvPr>
          <p:cNvSpPr/>
          <p:nvPr/>
        </p:nvSpPr>
        <p:spPr>
          <a:xfrm>
            <a:off x="2812765" y="2438777"/>
            <a:ext cx="6739801" cy="2310312"/>
          </a:xfrm>
          <a:prstGeom prst="rect">
            <a:avLst/>
          </a:prstGeom>
        </p:spPr>
        <p:txBody>
          <a:bodyPr vert="horz" lIns="91440" tIns="45720" rIns="91440" bIns="45720" rtlCol="0" anchor="b">
            <a:noAutofit/>
            <a:scene3d>
              <a:camera prst="orthographicFront"/>
              <a:lightRig rig="harsh" dir="t"/>
            </a:scene3d>
            <a:sp3d extrusionH="57150" prstMaterial="matte">
              <a:bevelT w="63500" h="12700" prst="angle"/>
              <a:contourClr>
                <a:schemeClr val="bg1">
                  <a:lumMod val="65000"/>
                </a:schemeClr>
              </a:contourClr>
            </a:sp3d>
          </a:bodyPr>
          <a:lstStyle/>
          <a:p>
            <a:pPr algn="ctr" defTabSz="914400">
              <a:lnSpc>
                <a:spcPct val="90000"/>
              </a:lnSpc>
              <a:spcBef>
                <a:spcPct val="0"/>
              </a:spcBef>
              <a:spcAft>
                <a:spcPts val="600"/>
              </a:spcAft>
            </a:pPr>
            <a:r>
              <a:rPr lang="en-US" sz="6600" b="1" kern="1200" dirty="0">
                <a:ln/>
                <a:solidFill>
                  <a:schemeClr val="bg1">
                    <a:lumMod val="50000"/>
                  </a:schemeClr>
                </a:solidFill>
                <a:latin typeface="+mj-lt"/>
                <a:ea typeface="+mj-ea"/>
                <a:cs typeface="+mj-cs"/>
              </a:rPr>
              <a:t>Invitation #3 </a:t>
            </a:r>
          </a:p>
          <a:p>
            <a:pPr algn="ctr" defTabSz="914400">
              <a:lnSpc>
                <a:spcPct val="90000"/>
              </a:lnSpc>
              <a:spcBef>
                <a:spcPct val="0"/>
              </a:spcBef>
              <a:spcAft>
                <a:spcPts val="600"/>
              </a:spcAft>
            </a:pPr>
            <a:r>
              <a:rPr lang="en-US" sz="6600" b="1" kern="1200" cap="none" spc="0" dirty="0">
                <a:ln/>
                <a:solidFill>
                  <a:srgbClr val="009999"/>
                </a:solidFill>
                <a:effectLst/>
                <a:latin typeface="+mj-lt"/>
                <a:ea typeface="+mj-ea"/>
                <a:cs typeface="+mj-cs"/>
              </a:rPr>
              <a:t>MINDFULNESS IN MOVEMENT</a:t>
            </a:r>
          </a:p>
        </p:txBody>
      </p:sp>
      <p:pic>
        <p:nvPicPr>
          <p:cNvPr id="19" name="Picture 4" descr="See the source image">
            <a:extLst>
              <a:ext uri="{FF2B5EF4-FFF2-40B4-BE49-F238E27FC236}">
                <a16:creationId xmlns:a16="http://schemas.microsoft.com/office/drawing/2014/main" id="{2A5A5E8A-E94E-4A2A-90BA-DD1E5FA94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312" y="23186"/>
            <a:ext cx="1687817" cy="135025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882271"/>
      </p:ext>
    </p:extLst>
  </p:cSld>
  <p:clrMapOvr>
    <a:masterClrMapping/>
  </p:clrMapOvr>
</p:sld>
</file>

<file path=ppt/theme/theme1.xml><?xml version="1.0" encoding="utf-8"?>
<a:theme xmlns:a="http://schemas.openxmlformats.org/drawingml/2006/main" name="Office Theme">
  <a:themeElements>
    <a:clrScheme name="Custom 23">
      <a:dk1>
        <a:sysClr val="windowText" lastClr="000000"/>
      </a:dk1>
      <a:lt1>
        <a:sysClr val="window" lastClr="FFFFFF"/>
      </a:lt1>
      <a:dk2>
        <a:srgbClr val="00D5D0"/>
      </a:dk2>
      <a:lt2>
        <a:srgbClr val="00D5D0"/>
      </a:lt2>
      <a:accent1>
        <a:srgbClr val="00D5D0"/>
      </a:accent1>
      <a:accent2>
        <a:srgbClr val="1B376E"/>
      </a:accent2>
      <a:accent3>
        <a:srgbClr val="00D5D0"/>
      </a:accent3>
      <a:accent4>
        <a:srgbClr val="C65E5E"/>
      </a:accent4>
      <a:accent5>
        <a:srgbClr val="000000"/>
      </a:accent5>
      <a:accent6>
        <a:srgbClr val="000000"/>
      </a:accent6>
      <a:hlink>
        <a:srgbClr val="62B4C6"/>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3659E86E7D92409061AC413FA64B7A" ma:contentTypeVersion="11" ma:contentTypeDescription="Create a new document." ma:contentTypeScope="" ma:versionID="46796ec856fdc32232205b76ee9340dd">
  <xsd:schema xmlns:xsd="http://www.w3.org/2001/XMLSchema" xmlns:xs="http://www.w3.org/2001/XMLSchema" xmlns:p="http://schemas.microsoft.com/office/2006/metadata/properties" xmlns:ns3="a7803ce1-9261-426e-8abe-b91a1ab87771" xmlns:ns4="34d57c21-35f6-4315-962e-5a034c38b4fe" targetNamespace="http://schemas.microsoft.com/office/2006/metadata/properties" ma:root="true" ma:fieldsID="ed365c5a5cacd916be420ddcf4d73f01" ns3:_="" ns4:_="">
    <xsd:import namespace="a7803ce1-9261-426e-8abe-b91a1ab87771"/>
    <xsd:import namespace="34d57c21-35f6-4315-962e-5a034c38b4f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03ce1-9261-426e-8abe-b91a1ab8777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d57c21-35f6-4315-962e-5a034c38b4f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025967-49C0-4D1B-B96F-58B96E3501AD}">
  <ds:schemaRefs>
    <ds:schemaRef ds:uri="http://schemas.microsoft.com/sharepoint/v3/contenttype/forms"/>
  </ds:schemaRefs>
</ds:datastoreItem>
</file>

<file path=customXml/itemProps2.xml><?xml version="1.0" encoding="utf-8"?>
<ds:datastoreItem xmlns:ds="http://schemas.openxmlformats.org/officeDocument/2006/customXml" ds:itemID="{852CD208-23A0-41A7-85F5-0A54FBFA8AE5}">
  <ds:schemaRefs>
    <ds:schemaRef ds:uri="http://www.w3.org/XML/1998/namespace"/>
    <ds:schemaRef ds:uri="http://schemas.microsoft.com/office/2006/metadata/properties"/>
    <ds:schemaRef ds:uri="a7803ce1-9261-426e-8abe-b91a1ab8777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34d57c21-35f6-4315-962e-5a034c38b4fe"/>
    <ds:schemaRef ds:uri="http://purl.org/dc/terms/"/>
    <ds:schemaRef ds:uri="http://purl.org/dc/elements/1.1/"/>
  </ds:schemaRefs>
</ds:datastoreItem>
</file>

<file path=customXml/itemProps3.xml><?xml version="1.0" encoding="utf-8"?>
<ds:datastoreItem xmlns:ds="http://schemas.openxmlformats.org/officeDocument/2006/customXml" ds:itemID="{BD6B4902-7568-48CC-8E68-3335CA247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03ce1-9261-426e-8abe-b91a1ab87771"/>
    <ds:schemaRef ds:uri="34d57c21-35f6-4315-962e-5a034c38b4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TotalTime>
  <Words>1250</Words>
  <Application>Microsoft Office PowerPoint</Application>
  <PresentationFormat>Widescreen</PresentationFormat>
  <Paragraphs>128</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Cristy Clouse</dc:creator>
  <cp:lastModifiedBy>Cristy Clouse</cp:lastModifiedBy>
  <cp:revision>8</cp:revision>
  <cp:lastPrinted>2021-01-14T07:29:41Z</cp:lastPrinted>
  <dcterms:created xsi:type="dcterms:W3CDTF">2021-01-14T04:12:34Z</dcterms:created>
  <dcterms:modified xsi:type="dcterms:W3CDTF">2021-01-14T07:35:46Z</dcterms:modified>
</cp:coreProperties>
</file>